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0"/>
  </p:notesMasterIdLst>
  <p:handoutMasterIdLst>
    <p:handoutMasterId r:id="rId41"/>
  </p:handoutMasterIdLst>
  <p:sldIdLst>
    <p:sldId id="547" r:id="rId2"/>
    <p:sldId id="550" r:id="rId3"/>
    <p:sldId id="558" r:id="rId4"/>
    <p:sldId id="692" r:id="rId5"/>
    <p:sldId id="667" r:id="rId6"/>
    <p:sldId id="668" r:id="rId7"/>
    <p:sldId id="669" r:id="rId8"/>
    <p:sldId id="670" r:id="rId9"/>
    <p:sldId id="584" r:id="rId10"/>
    <p:sldId id="671" r:id="rId11"/>
    <p:sldId id="673" r:id="rId12"/>
    <p:sldId id="691" r:id="rId13"/>
    <p:sldId id="674" r:id="rId14"/>
    <p:sldId id="675" r:id="rId15"/>
    <p:sldId id="676" r:id="rId16"/>
    <p:sldId id="660" r:id="rId17"/>
    <p:sldId id="677" r:id="rId18"/>
    <p:sldId id="678" r:id="rId19"/>
    <p:sldId id="679" r:id="rId20"/>
    <p:sldId id="680" r:id="rId21"/>
    <p:sldId id="681" r:id="rId22"/>
    <p:sldId id="682" r:id="rId23"/>
    <p:sldId id="683" r:id="rId24"/>
    <p:sldId id="684" r:id="rId25"/>
    <p:sldId id="685" r:id="rId26"/>
    <p:sldId id="689" r:id="rId27"/>
    <p:sldId id="693" r:id="rId28"/>
    <p:sldId id="694" r:id="rId29"/>
    <p:sldId id="695" r:id="rId30"/>
    <p:sldId id="696" r:id="rId31"/>
    <p:sldId id="686" r:id="rId32"/>
    <p:sldId id="687" r:id="rId33"/>
    <p:sldId id="688" r:id="rId34"/>
    <p:sldId id="690" r:id="rId35"/>
    <p:sldId id="562" r:id="rId36"/>
    <p:sldId id="554" r:id="rId37"/>
    <p:sldId id="552" r:id="rId38"/>
    <p:sldId id="553" r:id="rId3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102" d="100"/>
          <a:sy n="102" d="100"/>
        </p:scale>
        <p:origin x="-97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2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2020-10-01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10/1/2020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Dynamic memory allocation</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9.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9.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9.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9.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2" Type="http://schemas.microsoft.com/office/2007/relationships/media" Target="../media/media32.wav"/><Relationship Id="rId1" Type="http://schemas.openxmlformats.org/officeDocument/2006/relationships/tags" Target="../tags/tag17.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2" Type="http://schemas.microsoft.com/office/2007/relationships/media" Target="../media/media33.wav"/><Relationship Id="rId1" Type="http://schemas.openxmlformats.org/officeDocument/2006/relationships/tags" Target="../tags/tag18.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wav"/><Relationship Id="rId2" Type="http://schemas.microsoft.com/office/2007/relationships/media" Target="../media/media34.wav"/><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Dynamic memory allocation</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748"/>
    </mc:Choice>
    <mc:Fallback>
      <p:transition spd="slow" advTm="1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Dynamic memory</a:t>
            </a:r>
            <a:endParaRPr lang="en-CA" dirty="0"/>
          </a:p>
        </p:txBody>
      </p:sp>
      <p:sp>
        <p:nvSpPr>
          <p:cNvPr id="3" name="Content Placeholder 2"/>
          <p:cNvSpPr>
            <a:spLocks noGrp="1"/>
          </p:cNvSpPr>
          <p:nvPr>
            <p:ph idx="1"/>
          </p:nvPr>
        </p:nvSpPr>
        <p:spPr/>
        <p:txBody>
          <a:bodyPr/>
          <a:lstStyle/>
          <a:p>
            <a:r>
              <a:rPr lang="en-CA" dirty="0" smtClean="0"/>
              <a:t>Memory management is an issue dealt with by the operating system</a:t>
            </a:r>
          </a:p>
          <a:p>
            <a:pPr lvl="1"/>
            <a:r>
              <a:rPr lang="en-CA" dirty="0" smtClean="0"/>
              <a:t>When you execute a program, it is the operating system that allocates the memory for the call stack</a:t>
            </a:r>
          </a:p>
          <a:p>
            <a:pPr lvl="1"/>
            <a:r>
              <a:rPr lang="en-CA" dirty="0" smtClean="0"/>
              <a:t>If you want </a:t>
            </a:r>
            <a:r>
              <a:rPr lang="en-CA" dirty="0" smtClean="0"/>
              <a:t>memory,</a:t>
            </a:r>
            <a:br>
              <a:rPr lang="en-CA" dirty="0" smtClean="0"/>
            </a:br>
            <a:r>
              <a:rPr lang="en-CA" dirty="0" smtClean="0"/>
              <a:t>		you </a:t>
            </a:r>
            <a:r>
              <a:rPr lang="en-CA" dirty="0" smtClean="0"/>
              <a:t>must make a request to the operating system</a:t>
            </a:r>
          </a:p>
          <a:p>
            <a:pPr lvl="1"/>
            <a:endParaRPr lang="en-CA" dirty="0"/>
          </a:p>
          <a:p>
            <a:r>
              <a:rPr lang="en-CA" dirty="0" smtClean="0"/>
              <a:t>Question: How do we allow this transaction</a:t>
            </a:r>
            <a:r>
              <a:rPr lang="en-CA" dirty="0" smtClean="0"/>
              <a:t>?</a:t>
            </a:r>
          </a:p>
          <a:p>
            <a:pPr lvl="1"/>
            <a:r>
              <a:rPr lang="en-US" dirty="0"/>
              <a:t>We will ask the operating system for an integral number of bytes</a:t>
            </a:r>
          </a:p>
          <a:p>
            <a:pPr lvl="2"/>
            <a:r>
              <a:rPr lang="en-US" dirty="0"/>
              <a:t>The operating system will then try to find memory to satisfy such a request</a:t>
            </a:r>
            <a:endParaRPr lang="en-CA" dirty="0"/>
          </a:p>
          <a:p>
            <a:endParaRPr lang="en-CA" dirty="0" smtClean="0"/>
          </a:p>
          <a:p>
            <a:pPr lvl="1"/>
            <a:endParaRPr lang="en-CA"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58312977"/>
      </p:ext>
    </p:extLst>
  </p:cSld>
  <p:clrMapOvr>
    <a:masterClrMapping/>
  </p:clrMapOvr>
  <mc:AlternateContent xmlns:mc="http://schemas.openxmlformats.org/markup-compatibility/2006">
    <mc:Choice xmlns:p14="http://schemas.microsoft.com/office/powerpoint/2010/main" Requires="p14">
      <p:transition spd="slow" p14:dur="2000" advTm="61042"/>
    </mc:Choice>
    <mc:Fallback>
      <p:transition spd="slow" advTm="61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39759" y="1368172"/>
            <a:ext cx="4660036" cy="47767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Dynamic memory</a:t>
            </a:r>
            <a:endParaRPr lang="en-CA" dirty="0"/>
          </a:p>
        </p:txBody>
      </p:sp>
      <p:sp>
        <p:nvSpPr>
          <p:cNvPr id="3" name="Content Placeholder 2"/>
          <p:cNvSpPr>
            <a:spLocks noGrp="1"/>
          </p:cNvSpPr>
          <p:nvPr>
            <p:ph idx="1"/>
          </p:nvPr>
        </p:nvSpPr>
        <p:spPr/>
        <p:txBody>
          <a:bodyPr/>
          <a:lstStyle/>
          <a:p>
            <a:r>
              <a:rPr lang="en-CA" dirty="0" smtClean="0"/>
              <a:t>Suppose that you ask for </a:t>
            </a:r>
            <a:r>
              <a:rPr lang="en-CA" dirty="0" smtClean="0"/>
              <a:t>4 bytes</a:t>
            </a:r>
            <a:r>
              <a:rPr lang="en-CA" dirty="0" smtClean="0"/>
              <a:t>:</a:t>
            </a:r>
          </a:p>
          <a:p>
            <a:pPr lvl="1" algn="l"/>
            <a:r>
              <a:rPr lang="en-CA" dirty="0" smtClean="0"/>
              <a:t>Some memory is allocated specifically</a:t>
            </a:r>
            <a:r>
              <a:rPr lang="en-CA" dirty="0"/>
              <a:t/>
            </a:r>
            <a:br>
              <a:rPr lang="en-CA" dirty="0"/>
            </a:br>
            <a:r>
              <a:rPr lang="en-CA" dirty="0" smtClean="0"/>
              <a:t>for the program and literals in the</a:t>
            </a:r>
            <a:r>
              <a:rPr lang="en-CA" dirty="0"/>
              <a:t/>
            </a:r>
            <a:br>
              <a:rPr lang="en-CA" dirty="0"/>
            </a:br>
            <a:r>
              <a:rPr lang="en-CA" dirty="0" smtClean="0"/>
              <a:t>program</a:t>
            </a:r>
          </a:p>
          <a:p>
            <a:pPr lvl="1" algn="l"/>
            <a:r>
              <a:rPr lang="en-CA" dirty="0" smtClean="0"/>
              <a:t>The call stack is allocated near the</a:t>
            </a:r>
            <a:br>
              <a:rPr lang="en-CA" dirty="0" smtClean="0"/>
            </a:br>
            <a:r>
              <a:rPr lang="en-CA" dirty="0" smtClean="0"/>
              <a:t>end of memory</a:t>
            </a:r>
          </a:p>
          <a:p>
            <a:pPr lvl="2" algn="l"/>
            <a:r>
              <a:rPr lang="en-CA" dirty="0" smtClean="0"/>
              <a:t>The compiler determines its use</a:t>
            </a:r>
            <a:endParaRPr lang="en-CA" dirty="0" smtClean="0"/>
          </a:p>
          <a:p>
            <a:pPr lvl="1" algn="l"/>
            <a:r>
              <a:rPr lang="en-CA" dirty="0" smtClean="0"/>
              <a:t>All other memory may be used for</a:t>
            </a:r>
            <a:br>
              <a:rPr lang="en-CA" dirty="0" smtClean="0"/>
            </a:br>
            <a:r>
              <a:rPr lang="en-CA" dirty="0" smtClean="0"/>
              <a:t>dynamically allocated memory</a:t>
            </a:r>
          </a:p>
          <a:p>
            <a:pPr lvl="2" algn="l"/>
            <a:r>
              <a:rPr lang="en-CA" dirty="0" smtClean="0"/>
              <a:t>Also known as </a:t>
            </a:r>
            <a:r>
              <a:rPr lang="en-CA" i="1" dirty="0" smtClean="0"/>
              <a:t>the heap</a:t>
            </a:r>
            <a:endParaRPr lang="en-CA" dirty="0" smtClean="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97923101"/>
      </p:ext>
    </p:extLst>
  </p:cSld>
  <p:clrMapOvr>
    <a:masterClrMapping/>
  </p:clrMapOvr>
  <mc:AlternateContent xmlns:mc="http://schemas.openxmlformats.org/markup-compatibility/2006">
    <mc:Choice xmlns:p14="http://schemas.microsoft.com/office/powerpoint/2010/main" Requires="p14">
      <p:transition spd="slow" p14:dur="2000" advTm="72717"/>
    </mc:Choice>
    <mc:Fallback>
      <p:transition spd="slow" advTm="7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Dynamic memory</a:t>
            </a:r>
            <a:endParaRPr lang="en-CA" dirty="0"/>
          </a:p>
        </p:txBody>
      </p:sp>
      <p:sp>
        <p:nvSpPr>
          <p:cNvPr id="3" name="Content Placeholder 2"/>
          <p:cNvSpPr>
            <a:spLocks noGrp="1"/>
          </p:cNvSpPr>
          <p:nvPr>
            <p:ph idx="1"/>
          </p:nvPr>
        </p:nvSpPr>
        <p:spPr/>
        <p:txBody>
          <a:bodyPr/>
          <a:lstStyle/>
          <a:p>
            <a:r>
              <a:rPr lang="en-CA" dirty="0" smtClean="0"/>
              <a:t>Suppose that you ask for 4 bytes:</a:t>
            </a:r>
          </a:p>
          <a:p>
            <a:pPr lvl="1"/>
            <a:r>
              <a:rPr lang="en-CA" dirty="0" smtClean="0"/>
              <a:t>The operating system finds 4 bytes somewhere in the heap</a:t>
            </a:r>
            <a:endParaRPr lang="en-CA"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67744" y="2421734"/>
            <a:ext cx="4732943" cy="431963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6020463"/>
      </p:ext>
    </p:extLst>
  </p:cSld>
  <p:clrMapOvr>
    <a:masterClrMapping/>
  </p:clrMapOvr>
  <mc:AlternateContent xmlns:mc="http://schemas.openxmlformats.org/markup-compatibility/2006">
    <mc:Choice xmlns:p14="http://schemas.microsoft.com/office/powerpoint/2010/main" Requires="p14">
      <p:transition spd="slow" p14:dur="2000" advTm="39313"/>
    </mc:Choice>
    <mc:Fallback>
      <p:transition spd="slow" advTm="3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Dynamic memory</a:t>
            </a:r>
            <a:endParaRPr lang="en-CA" dirty="0"/>
          </a:p>
        </p:txBody>
      </p:sp>
      <p:sp>
        <p:nvSpPr>
          <p:cNvPr id="3" name="Content Placeholder 2"/>
          <p:cNvSpPr>
            <a:spLocks noGrp="1"/>
          </p:cNvSpPr>
          <p:nvPr>
            <p:ph idx="1"/>
          </p:nvPr>
        </p:nvSpPr>
        <p:spPr/>
        <p:txBody>
          <a:bodyPr/>
          <a:lstStyle/>
          <a:p>
            <a:r>
              <a:rPr lang="en-CA" dirty="0" smtClean="0"/>
              <a:t>The operating system flags these as belonging to your program</a:t>
            </a:r>
          </a:p>
          <a:p>
            <a:pPr lvl="1"/>
            <a:r>
              <a:rPr lang="en-CA" dirty="0" smtClean="0"/>
              <a:t>There are still 11 bytes left over, perhaps for some other request</a:t>
            </a:r>
            <a:endParaRPr lang="en-CA"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67744" y="2421734"/>
            <a:ext cx="4732943" cy="431963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562164"/>
      </p:ext>
    </p:extLst>
  </p:cSld>
  <p:clrMapOvr>
    <a:masterClrMapping/>
  </p:clrMapOvr>
  <mc:AlternateContent xmlns:mc="http://schemas.openxmlformats.org/markup-compatibility/2006">
    <mc:Choice xmlns:p14="http://schemas.microsoft.com/office/powerpoint/2010/main" Requires="p14">
      <p:transition spd="slow" p14:dur="2000" advTm="29086"/>
    </mc:Choice>
    <mc:Fallback>
      <p:transition spd="slow" advTm="29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Dynamic memory</a:t>
            </a:r>
            <a:endParaRPr lang="en-CA" dirty="0"/>
          </a:p>
        </p:txBody>
      </p:sp>
      <p:sp>
        <p:nvSpPr>
          <p:cNvPr id="3" name="Content Placeholder 2"/>
          <p:cNvSpPr>
            <a:spLocks noGrp="1"/>
          </p:cNvSpPr>
          <p:nvPr>
            <p:ph idx="1"/>
          </p:nvPr>
        </p:nvSpPr>
        <p:spPr/>
        <p:txBody>
          <a:bodyPr/>
          <a:lstStyle/>
          <a:p>
            <a:r>
              <a:rPr lang="en-CA" dirty="0" smtClean="0"/>
              <a:t>How can you access this memory?</a:t>
            </a:r>
          </a:p>
          <a:p>
            <a:pPr lvl="1"/>
            <a:r>
              <a:rPr lang="en-CA" dirty="0" smtClean="0"/>
              <a:t>How does the operating system tell you that these 4 bytes are yours to use?</a:t>
            </a:r>
            <a:endParaRPr lang="en-CA"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67744" y="2421734"/>
            <a:ext cx="4732943" cy="431963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8459802"/>
      </p:ext>
    </p:extLst>
  </p:cSld>
  <p:clrMapOvr>
    <a:masterClrMapping/>
  </p:clrMapOvr>
  <mc:AlternateContent xmlns:mc="http://schemas.openxmlformats.org/markup-compatibility/2006">
    <mc:Choice xmlns:p14="http://schemas.microsoft.com/office/powerpoint/2010/main" Requires="p14">
      <p:transition spd="slow" p14:dur="2000" advTm="13117"/>
    </mc:Choice>
    <mc:Fallback>
      <p:transition spd="slow" advTm="1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Dynamic memory</a:t>
            </a:r>
            <a:endParaRPr lang="en-CA" dirty="0"/>
          </a:p>
        </p:txBody>
      </p:sp>
      <p:sp>
        <p:nvSpPr>
          <p:cNvPr id="3" name="Content Placeholder 2"/>
          <p:cNvSpPr>
            <a:spLocks noGrp="1"/>
          </p:cNvSpPr>
          <p:nvPr>
            <p:ph idx="1"/>
          </p:nvPr>
        </p:nvSpPr>
        <p:spPr/>
        <p:txBody>
          <a:bodyPr/>
          <a:lstStyle/>
          <a:p>
            <a:r>
              <a:rPr lang="en-CA" dirty="0" smtClean="0"/>
              <a:t>A common solution is to return the address:</a:t>
            </a:r>
          </a:p>
          <a:p>
            <a:pPr lvl="1"/>
            <a:r>
              <a:rPr lang="en-CA" dirty="0" smtClean="0"/>
              <a:t>“Your 4 bytes are at memory location </a:t>
            </a:r>
            <a:r>
              <a:rPr lang="en-CA" dirty="0" smtClean="0">
                <a:latin typeface="Consolas" panose="020B0609020204030204" pitchFamily="49" charset="0"/>
                <a:cs typeface="Consolas" panose="020B0609020204030204" pitchFamily="49" charset="0"/>
              </a:rPr>
              <a:t>0x000009bc0a93258</a:t>
            </a:r>
            <a:r>
              <a:rPr lang="en-CA" dirty="0" smtClean="0"/>
              <a:t>”</a:t>
            </a:r>
            <a:endParaRPr lang="en-CA"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67744" y="2421734"/>
            <a:ext cx="4732943" cy="431963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3843113"/>
      </p:ext>
    </p:extLst>
  </p:cSld>
  <p:clrMapOvr>
    <a:masterClrMapping/>
  </p:clrMapOvr>
  <mc:AlternateContent xmlns:mc="http://schemas.openxmlformats.org/markup-compatibility/2006">
    <mc:Choice xmlns:p14="http://schemas.microsoft.com/office/powerpoint/2010/main" Requires="p14">
      <p:transition spd="slow" p14:dur="2000" advTm="21304"/>
    </mc:Choice>
    <mc:Fallback>
      <p:transition spd="slow" advTm="2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Dynamic memory</a:t>
            </a:r>
            <a:endParaRPr lang="en-CA" dirty="0"/>
          </a:p>
        </p:txBody>
      </p:sp>
      <p:sp>
        <p:nvSpPr>
          <p:cNvPr id="3" name="Content Placeholder 2"/>
          <p:cNvSpPr>
            <a:spLocks noGrp="1"/>
          </p:cNvSpPr>
          <p:nvPr>
            <p:ph idx="1"/>
          </p:nvPr>
        </p:nvSpPr>
        <p:spPr/>
        <p:txBody>
          <a:bodyPr/>
          <a:lstStyle/>
          <a:p>
            <a:r>
              <a:rPr lang="en-CA" dirty="0" smtClean="0"/>
              <a:t>The operating system could return this address, and we can assign this address to a pointer</a:t>
            </a:r>
          </a:p>
          <a:p>
            <a:endParaRPr lang="en-CA" dirty="0"/>
          </a:p>
          <a:p>
            <a:r>
              <a:rPr lang="en-CA" dirty="0" smtClean="0"/>
              <a:t>Question: how many bytes do you need?</a:t>
            </a:r>
          </a:p>
          <a:p>
            <a:pPr lvl="1"/>
            <a:r>
              <a:rPr lang="en-CA" dirty="0" smtClean="0"/>
              <a:t>You could calculate it, but…C++ makes it easier</a:t>
            </a:r>
          </a:p>
          <a:p>
            <a:pPr lvl="1"/>
            <a:r>
              <a:rPr lang="en-CA" dirty="0" smtClean="0"/>
              <a:t>The compiler does the work</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36283354"/>
      </p:ext>
    </p:extLst>
  </p:cSld>
  <p:clrMapOvr>
    <a:masterClrMapping/>
  </p:clrMapOvr>
  <mc:AlternateContent xmlns:mc="http://schemas.openxmlformats.org/markup-compatibility/2006">
    <mc:Choice xmlns:p14="http://schemas.microsoft.com/office/powerpoint/2010/main" Requires="p14">
      <p:transition spd="slow" p14:dur="2000" advTm="52078"/>
    </mc:Choice>
    <mc:Fallback>
      <p:transition spd="slow" advTm="5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The keyword </a:t>
            </a:r>
            <a:r>
              <a:rPr lang="en-CA" dirty="0" smtClean="0">
                <a:latin typeface="Consolas" panose="020B0609020204030204" pitchFamily="49" charset="0"/>
                <a:cs typeface="Consolas" panose="020B0609020204030204" pitchFamily="49" charset="0"/>
              </a:rPr>
              <a:t>new</a:t>
            </a:r>
            <a:r>
              <a:rPr lang="en-CA" dirty="0" smtClean="0"/>
              <a:t> defines a unary operator in C++:</a:t>
            </a:r>
          </a:p>
          <a:p>
            <a:pPr lvl="1"/>
            <a:r>
              <a:rPr lang="en-CA" dirty="0" smtClean="0"/>
              <a:t>It takes a type as an operand</a:t>
            </a:r>
          </a:p>
          <a:p>
            <a:pPr lvl="2"/>
            <a:r>
              <a:rPr lang="en-CA" dirty="0" smtClean="0"/>
              <a:t>Optionally, you can give the item an initial value</a:t>
            </a:r>
          </a:p>
          <a:p>
            <a:pPr lvl="1"/>
            <a:r>
              <a:rPr lang="en-CA" dirty="0" smtClean="0"/>
              <a:t>It requests sufficient memory from the operating system for the type</a:t>
            </a:r>
          </a:p>
          <a:p>
            <a:pPr lvl="1"/>
            <a:r>
              <a:rPr lang="en-CA" dirty="0" smtClean="0"/>
              <a:t>It returns the address supplied by the operating system</a:t>
            </a:r>
          </a:p>
          <a:p>
            <a:pPr marL="1257300" lvl="3" indent="0">
              <a:buNone/>
            </a:pPr>
            <a:r>
              <a:rPr lang="en-CA" sz="1800" dirty="0" smtClean="0">
                <a:latin typeface="Consolas" panose="020B0609020204030204" pitchFamily="49" charset="0"/>
                <a:cs typeface="Consolas" panose="020B0609020204030204" pitchFamily="49" charset="0"/>
              </a:rPr>
              <a:t>int main() {</a:t>
            </a:r>
          </a:p>
          <a:p>
            <a:pPr marL="1257300" lvl="3"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 is a local variable capable of</a:t>
            </a:r>
          </a:p>
          <a:p>
            <a:pPr marL="1257300" lvl="3"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 storing an address</a:t>
            </a:r>
          </a:p>
          <a:p>
            <a:pPr marL="1257300" lvl="3" indent="0">
              <a:buNone/>
            </a:pPr>
            <a:r>
              <a:rPr lang="en-CA" sz="1800" dirty="0" smtClean="0">
                <a:latin typeface="Consolas" panose="020B0609020204030204" pitchFamily="49" charset="0"/>
                <a:cs typeface="Consolas" panose="020B0609020204030204" pitchFamily="49" charset="0"/>
              </a:rPr>
              <a:t>    int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a:t>
            </a:r>
          </a:p>
          <a:p>
            <a:pPr marL="1257300" lvl="3" indent="0">
              <a:buNone/>
            </a:pPr>
            <a:endParaRPr lang="en-CA" sz="1800" dirty="0">
              <a:latin typeface="Consolas" panose="020B0609020204030204" pitchFamily="49" charset="0"/>
              <a:cs typeface="Consolas" panose="020B0609020204030204" pitchFamily="49" charset="0"/>
            </a:endParaRPr>
          </a:p>
          <a:p>
            <a:pPr marL="1257300" lvl="3"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 = new </a:t>
            </a:r>
            <a:r>
              <a:rPr lang="en-CA" sz="1800" dirty="0" err="1" smtClean="0">
                <a:latin typeface="Consolas" panose="020B0609020204030204" pitchFamily="49" charset="0"/>
                <a:cs typeface="Consolas" panose="020B0609020204030204" pitchFamily="49" charset="0"/>
              </a:rPr>
              <a:t>int</a:t>
            </a:r>
            <a:r>
              <a:rPr lang="en-CA" sz="1800" dirty="0" smtClean="0">
                <a:latin typeface="Consolas" panose="020B0609020204030204" pitchFamily="49" charset="0"/>
                <a:cs typeface="Consolas" panose="020B0609020204030204" pitchFamily="49" charset="0"/>
              </a:rPr>
              <a:t>{ 42 };</a:t>
            </a:r>
            <a:endParaRPr lang="en-CA" sz="1800" dirty="0" smtClean="0">
              <a:latin typeface="Consolas" panose="020B0609020204030204" pitchFamily="49" charset="0"/>
              <a:cs typeface="Consolas" panose="020B0609020204030204" pitchFamily="49" charset="0"/>
            </a:endParaRPr>
          </a:p>
          <a:p>
            <a:pPr marL="1257300" lvl="3"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std::cout &lt;&lt;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 &lt;&lt; std::endl;</a:t>
            </a:r>
          </a:p>
          <a:p>
            <a:pPr marL="1257300" lvl="3" indent="0">
              <a:buNone/>
            </a:pPr>
            <a:endParaRPr lang="en-CA" sz="1800" dirty="0">
              <a:latin typeface="Consolas" panose="020B0609020204030204" pitchFamily="49" charset="0"/>
              <a:cs typeface="Consolas" panose="020B0609020204030204" pitchFamily="49" charset="0"/>
            </a:endParaRPr>
          </a:p>
          <a:p>
            <a:pPr marL="1257300" lvl="3" indent="0">
              <a:buNone/>
            </a:pPr>
            <a:r>
              <a:rPr lang="en-CA" sz="1800" dirty="0" smtClean="0">
                <a:latin typeface="Consolas" panose="020B0609020204030204" pitchFamily="49" charset="0"/>
                <a:cs typeface="Consolas" panose="020B0609020204030204" pitchFamily="49" charset="0"/>
              </a:rPr>
              <a:t>    return 0;</a:t>
            </a:r>
          </a:p>
          <a:p>
            <a:pPr marL="1257300" lvl="3" indent="0">
              <a:buNone/>
            </a:pPr>
            <a:r>
              <a:rPr lang="en-CA" sz="1800" dirty="0">
                <a:latin typeface="Consolas" panose="020B0609020204030204" pitchFamily="49" charset="0"/>
                <a:cs typeface="Consolas" panose="020B0609020204030204" pitchFamily="49" charset="0"/>
              </a:rPr>
              <a:t>}</a:t>
            </a:r>
            <a:endParaRPr lang="en-CA" sz="1800" dirty="0" smtClean="0">
              <a:latin typeface="Consolas" panose="020B0609020204030204" pitchFamily="49" charset="0"/>
              <a:cs typeface="Consolas" panose="020B0609020204030204" pitchFamily="49" charset="0"/>
            </a:endParaRPr>
          </a:p>
        </p:txBody>
      </p:sp>
      <p:sp>
        <p:nvSpPr>
          <p:cNvPr id="7" name="Rounded Rectangle 6"/>
          <p:cNvSpPr/>
          <p:nvPr/>
        </p:nvSpPr>
        <p:spPr>
          <a:xfrm>
            <a:off x="3275856" y="5013176"/>
            <a:ext cx="50405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3754559" y="5013176"/>
            <a:ext cx="50405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4211960" y="5013176"/>
            <a:ext cx="72008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13856591"/>
      </p:ext>
    </p:extLst>
  </p:cSld>
  <p:clrMapOvr>
    <a:masterClrMapping/>
  </p:clrMapOvr>
  <mc:AlternateContent xmlns:mc="http://schemas.openxmlformats.org/markup-compatibility/2006">
    <mc:Choice xmlns:p14="http://schemas.microsoft.com/office/powerpoint/2010/main" Requires="p14">
      <p:transition spd="slow" p14:dur="2000" advTm="44115"/>
    </mc:Choice>
    <mc:Fallback>
      <p:transition spd="slow" advTm="4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7" grpId="0" animBg="1"/>
      <p:bldP spid="7" grpId="1" animBg="1"/>
      <p:bldP spid="8" grpId="0" animBg="1"/>
      <p:bldP spid="8" grpId="1"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Let’s see what happens:</a:t>
            </a:r>
          </a:p>
          <a:p>
            <a:pPr marL="400050" lvl="1" indent="0">
              <a:buNone/>
            </a:pPr>
            <a:r>
              <a:rPr lang="en-CA" sz="1600" dirty="0" smtClean="0">
                <a:latin typeface="Consolas" panose="020B0609020204030204" pitchFamily="49" charset="0"/>
                <a:cs typeface="Consolas" panose="020B0609020204030204" pitchFamily="49" charset="0"/>
              </a:rPr>
              <a:t>int main() {</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is a local variable capable of</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storing an address</a:t>
            </a:r>
          </a:p>
          <a:p>
            <a:pPr marL="400050" lvl="1" indent="0">
              <a:buNone/>
            </a:pPr>
            <a:r>
              <a:rPr lang="en-CA" sz="1600" dirty="0" smtClean="0">
                <a:latin typeface="Consolas" panose="020B0609020204030204" pitchFamily="49" charset="0"/>
                <a:cs typeface="Consolas" panose="020B0609020204030204" pitchFamily="49" charset="0"/>
              </a:rPr>
              <a:t>    </a:t>
            </a:r>
            <a:r>
              <a:rPr lang="en-CA" sz="1600" b="1" dirty="0" smtClean="0">
                <a:solidFill>
                  <a:srgbClr val="C00000"/>
                </a:solidFill>
                <a:latin typeface="Consolas" panose="020B0609020204030204" pitchFamily="49" charset="0"/>
                <a:cs typeface="Consolas" panose="020B0609020204030204" pitchFamily="49" charset="0"/>
              </a:rPr>
              <a:t>int *</a:t>
            </a:r>
            <a:r>
              <a:rPr lang="en-CA" sz="1600" b="1" dirty="0" err="1" smtClean="0">
                <a:solidFill>
                  <a:srgbClr val="C00000"/>
                </a:solidFill>
                <a:latin typeface="Consolas" panose="020B0609020204030204" pitchFamily="49" charset="0"/>
                <a:cs typeface="Consolas" panose="020B0609020204030204" pitchFamily="49" charset="0"/>
              </a:rPr>
              <a:t>p_int</a:t>
            </a:r>
            <a:r>
              <a:rPr lang="en-CA" sz="1600" b="1" dirty="0" smtClean="0">
                <a:solidFill>
                  <a:srgbClr val="C00000"/>
                </a:solidFill>
                <a:latin typeface="Consolas" panose="020B0609020204030204" pitchFamily="49" charset="0"/>
                <a:cs typeface="Consolas" panose="020B0609020204030204" pitchFamily="49" charset="0"/>
              </a:rPr>
              <a:t>{};</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 new int{42};</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std::cout &lt;&lt;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&lt;&lt; std::endl;</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return 0;</a:t>
            </a:r>
          </a:p>
          <a:p>
            <a:pPr marL="400050" lvl="1" indent="0">
              <a:buNone/>
            </a:pP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p:txBody>
      </p:sp>
      <p:sp>
        <p:nvSpPr>
          <p:cNvPr id="4" name="TextBox 3"/>
          <p:cNvSpPr txBox="1"/>
          <p:nvPr/>
        </p:nvSpPr>
        <p:spPr>
          <a:xfrm>
            <a:off x="4499992" y="2701369"/>
            <a:ext cx="4349726" cy="1015663"/>
          </a:xfrm>
          <a:prstGeom prst="rect">
            <a:avLst/>
          </a:prstGeom>
          <a:noFill/>
        </p:spPr>
        <p:txBody>
          <a:bodyPr wrap="square" rtlCol="0">
            <a:spAutoFit/>
          </a:bodyPr>
          <a:lstStyle/>
          <a:p>
            <a:r>
              <a:rPr lang="en-CA" sz="2000" dirty="0" err="1" smtClean="0">
                <a:solidFill>
                  <a:srgbClr val="0070C0"/>
                </a:solidFill>
                <a:latin typeface="Consolas" panose="020B0609020204030204" pitchFamily="49" charset="0"/>
                <a:cs typeface="Consolas" panose="020B0609020204030204" pitchFamily="49" charset="0"/>
              </a:rPr>
              <a:t>p_int</a:t>
            </a:r>
            <a:r>
              <a:rPr lang="en-CA" sz="2000" dirty="0" smtClean="0">
                <a:solidFill>
                  <a:srgbClr val="0070C0"/>
                </a:solidFill>
                <a:latin typeface="Georgia" panose="02040502050405020303" pitchFamily="18" charset="0"/>
              </a:rPr>
              <a:t> is a local variable</a:t>
            </a:r>
          </a:p>
          <a:p>
            <a:r>
              <a:rPr lang="en-CA" sz="2000" dirty="0" smtClean="0">
                <a:solidFill>
                  <a:srgbClr val="0070C0"/>
                </a:solidFill>
                <a:latin typeface="Georgia" panose="02040502050405020303" pitchFamily="18" charset="0"/>
              </a:rPr>
              <a:t>  – It </a:t>
            </a:r>
            <a:r>
              <a:rPr lang="en-CA" sz="2000" dirty="0" smtClean="0">
                <a:solidFill>
                  <a:srgbClr val="0070C0"/>
                </a:solidFill>
                <a:latin typeface="Georgia" panose="02040502050405020303" pitchFamily="18" charset="0"/>
              </a:rPr>
              <a:t>occupies 8 bytes on the stack</a:t>
            </a:r>
          </a:p>
          <a:p>
            <a:r>
              <a:rPr lang="en-CA" sz="2000" dirty="0" smtClean="0">
                <a:solidFill>
                  <a:srgbClr val="0070C0"/>
                </a:solidFill>
                <a:latin typeface="Georgia" panose="02040502050405020303" pitchFamily="18" charset="0"/>
              </a:rPr>
              <a:t>  – </a:t>
            </a:r>
            <a:r>
              <a:rPr lang="en-CA" sz="2000" dirty="0">
                <a:solidFill>
                  <a:srgbClr val="0070C0"/>
                </a:solidFill>
                <a:latin typeface="Georgia" panose="02040502050405020303" pitchFamily="18" charset="0"/>
              </a:rPr>
              <a:t>It </a:t>
            </a:r>
            <a:r>
              <a:rPr lang="en-CA" sz="2000" dirty="0" smtClean="0">
                <a:solidFill>
                  <a:srgbClr val="0070C0"/>
                </a:solidFill>
                <a:latin typeface="Georgia" panose="02040502050405020303" pitchFamily="18" charset="0"/>
              </a:rPr>
              <a:t>is initialized with </a:t>
            </a:r>
            <a:r>
              <a:rPr lang="en-CA" sz="2000" dirty="0" smtClean="0">
                <a:solidFill>
                  <a:srgbClr val="0070C0"/>
                </a:solidFill>
                <a:latin typeface="Consolas" panose="020B0609020204030204" pitchFamily="49" charset="0"/>
                <a:cs typeface="Consolas" panose="020B0609020204030204" pitchFamily="49" charset="0"/>
              </a:rPr>
              <a:t>0x000…000</a:t>
            </a:r>
            <a:endParaRPr lang="en-CA" sz="2000" dirty="0">
              <a:solidFill>
                <a:srgbClr val="0070C0"/>
              </a:solidFill>
              <a:latin typeface="Consolas" panose="020B0609020204030204" pitchFamily="49" charset="0"/>
              <a:cs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34687901"/>
              </p:ext>
            </p:extLst>
          </p:nvPr>
        </p:nvGraphicFramePr>
        <p:xfrm>
          <a:off x="1763688" y="4797152"/>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r>
                        <a:rPr lang="en-US" sz="1400" dirty="0" smtClean="0">
                          <a:latin typeface="Georgia" panose="02040502050405020303" pitchFamily="18" charset="0"/>
                        </a:rPr>
                        <a:t>Allocated to another executing program</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0019850"/>
      </p:ext>
    </p:extLst>
  </p:cSld>
  <p:clrMapOvr>
    <a:masterClrMapping/>
  </p:clrMapOvr>
  <mc:AlternateContent xmlns:mc="http://schemas.openxmlformats.org/markup-compatibility/2006">
    <mc:Choice xmlns:p14="http://schemas.microsoft.com/office/powerpoint/2010/main" Requires="p14">
      <p:transition spd="slow" p14:dur="2000" advTm="24116"/>
    </mc:Choice>
    <mc:Fallback>
      <p:transition spd="slow" advTm="24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Let’s see what happens:</a:t>
            </a:r>
          </a:p>
          <a:p>
            <a:pPr marL="400050" lvl="1" indent="0">
              <a:buNone/>
            </a:pPr>
            <a:r>
              <a:rPr lang="en-CA" sz="1600" dirty="0" smtClean="0">
                <a:latin typeface="Consolas" panose="020B0609020204030204" pitchFamily="49" charset="0"/>
                <a:cs typeface="Consolas" panose="020B0609020204030204" pitchFamily="49" charset="0"/>
              </a:rPr>
              <a:t>int main() {</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is a local variable capable of</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storing an address</a:t>
            </a:r>
          </a:p>
          <a:p>
            <a:pPr marL="400050" lvl="1" indent="0">
              <a:buNone/>
            </a:pPr>
            <a:r>
              <a:rPr lang="en-CA" sz="1600" dirty="0" smtClean="0">
                <a:latin typeface="Consolas" panose="020B0609020204030204" pitchFamily="49" charset="0"/>
                <a:cs typeface="Consolas" panose="020B0609020204030204" pitchFamily="49" charset="0"/>
              </a:rPr>
              <a:t>    int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 </a:t>
            </a:r>
            <a:r>
              <a:rPr lang="en-CA" sz="1600" b="1" dirty="0" smtClean="0">
                <a:solidFill>
                  <a:srgbClr val="C00000"/>
                </a:solidFill>
                <a:latin typeface="Consolas" panose="020B0609020204030204" pitchFamily="49" charset="0"/>
                <a:cs typeface="Consolas" panose="020B0609020204030204" pitchFamily="49" charset="0"/>
              </a:rPr>
              <a:t>new int{42};</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std::cout &lt;&lt;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&lt;&lt; std::endl;</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return 0;</a:t>
            </a:r>
          </a:p>
          <a:p>
            <a:pPr marL="400050" lvl="1" indent="0">
              <a:buNone/>
            </a:pP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p:txBody>
      </p:sp>
      <p:sp>
        <p:nvSpPr>
          <p:cNvPr id="4" name="TextBox 3"/>
          <p:cNvSpPr txBox="1"/>
          <p:nvPr/>
        </p:nvSpPr>
        <p:spPr>
          <a:xfrm>
            <a:off x="3635896" y="2708920"/>
            <a:ext cx="5245347" cy="1015663"/>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compiler knows an </a:t>
            </a:r>
            <a:r>
              <a:rPr lang="en-CA" sz="2000" dirty="0" smtClean="0">
                <a:solidFill>
                  <a:srgbClr val="0070C0"/>
                </a:solidFill>
                <a:latin typeface="Consolas" panose="020B0609020204030204" pitchFamily="49" charset="0"/>
                <a:cs typeface="Consolas" panose="020B0609020204030204" pitchFamily="49" charset="0"/>
              </a:rPr>
              <a:t>int</a:t>
            </a:r>
            <a:r>
              <a:rPr lang="en-CA" sz="2000" dirty="0" smtClean="0">
                <a:solidFill>
                  <a:srgbClr val="0070C0"/>
                </a:solidFill>
                <a:latin typeface="Georgia" panose="02040502050405020303" pitchFamily="18" charset="0"/>
              </a:rPr>
              <a:t> is 4 bytes</a:t>
            </a:r>
          </a:p>
          <a:p>
            <a:r>
              <a:rPr lang="en-CA" sz="2000" dirty="0" smtClean="0">
                <a:solidFill>
                  <a:srgbClr val="0070C0"/>
                </a:solidFill>
                <a:latin typeface="Georgia" panose="02040502050405020303" pitchFamily="18" charset="0"/>
              </a:rPr>
              <a:t>  </a:t>
            </a:r>
            <a:r>
              <a:rPr lang="en-CA" sz="2000" b="1" dirty="0" smtClean="0">
                <a:solidFill>
                  <a:srgbClr val="0070C0"/>
                </a:solidFill>
                <a:latin typeface="Georgia" panose="02040502050405020303" pitchFamily="18" charset="0"/>
              </a:rPr>
              <a:t>–</a:t>
            </a:r>
            <a:r>
              <a:rPr lang="en-CA" sz="2000" dirty="0" smtClean="0">
                <a:solidFill>
                  <a:srgbClr val="0070C0"/>
                </a:solidFill>
                <a:latin typeface="Georgia" panose="02040502050405020303" pitchFamily="18" charset="0"/>
              </a:rPr>
              <a:t>  Behind the </a:t>
            </a:r>
            <a:r>
              <a:rPr lang="en-CA" sz="2000" dirty="0" smtClean="0">
                <a:solidFill>
                  <a:srgbClr val="0070C0"/>
                </a:solidFill>
                <a:latin typeface="Georgia" panose="02040502050405020303" pitchFamily="18" charset="0"/>
              </a:rPr>
              <a:t>scene,</a:t>
            </a:r>
            <a:br>
              <a:rPr lang="en-CA" sz="2000" dirty="0" smtClean="0">
                <a:solidFill>
                  <a:srgbClr val="0070C0"/>
                </a:solidFill>
                <a:latin typeface="Georgia" panose="02040502050405020303" pitchFamily="18" charset="0"/>
              </a:rPr>
            </a:br>
            <a:r>
              <a:rPr lang="en-CA" sz="2000" dirty="0" smtClean="0">
                <a:solidFill>
                  <a:srgbClr val="0070C0"/>
                </a:solidFill>
                <a:latin typeface="Georgia" panose="02040502050405020303" pitchFamily="18" charset="0"/>
              </a:rPr>
              <a:t>         a </a:t>
            </a:r>
            <a:r>
              <a:rPr lang="en-CA" sz="2000" dirty="0" smtClean="0">
                <a:solidFill>
                  <a:srgbClr val="0070C0"/>
                </a:solidFill>
                <a:latin typeface="Georgia" panose="02040502050405020303" pitchFamily="18" charset="0"/>
              </a:rPr>
              <a:t>system call </a:t>
            </a:r>
            <a:r>
              <a:rPr lang="en-CA" sz="2000" dirty="0" smtClean="0">
                <a:solidFill>
                  <a:srgbClr val="0070C0"/>
                </a:solidFill>
                <a:latin typeface="Georgia" panose="02040502050405020303" pitchFamily="18" charset="0"/>
              </a:rPr>
              <a:t>is made </a:t>
            </a:r>
            <a:r>
              <a:rPr lang="en-CA" sz="2000" dirty="0" smtClean="0">
                <a:solidFill>
                  <a:srgbClr val="0070C0"/>
                </a:solidFill>
                <a:latin typeface="Georgia" panose="02040502050405020303" pitchFamily="18" charset="0"/>
              </a:rPr>
              <a:t>requesting 4 bytes</a:t>
            </a:r>
            <a:endParaRPr lang="en-CA" sz="2000" dirty="0">
              <a:solidFill>
                <a:srgbClr val="0070C0"/>
              </a:solidFill>
              <a:latin typeface="Consolas" panose="020B0609020204030204" pitchFamily="49" charset="0"/>
              <a:cs typeface="Consolas" panose="020B0609020204030204" pitchFamily="49"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433375906"/>
              </p:ext>
            </p:extLst>
          </p:nvPr>
        </p:nvGraphicFramePr>
        <p:xfrm>
          <a:off x="1763688" y="4797152"/>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36006335"/>
      </p:ext>
    </p:extLst>
  </p:cSld>
  <p:clrMapOvr>
    <a:masterClrMapping/>
  </p:clrMapOvr>
  <mc:AlternateContent xmlns:mc="http://schemas.openxmlformats.org/markup-compatibility/2006">
    <mc:Choice xmlns:p14="http://schemas.microsoft.com/office/powerpoint/2010/main" Requires="p14">
      <p:transition spd="slow" p14:dur="2000" advTm="13551"/>
    </mc:Choice>
    <mc:Fallback>
      <p:transition spd="slow" advTm="1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Revisit static memory allocation (local </a:t>
            </a:r>
            <a:r>
              <a:rPr lang="en-CA" dirty="0" smtClean="0"/>
              <a:t>variables and parameters)</a:t>
            </a:r>
            <a:endParaRPr lang="en-CA" dirty="0" smtClean="0"/>
          </a:p>
          <a:p>
            <a:pPr lvl="1"/>
            <a:r>
              <a:rPr lang="en-CA" dirty="0" smtClean="0"/>
              <a:t>Introduce dynamic memory allocation</a:t>
            </a:r>
          </a:p>
          <a:p>
            <a:pPr lvl="1"/>
            <a:r>
              <a:rPr lang="en-CA" dirty="0" smtClean="0"/>
              <a:t>Introduce the </a:t>
            </a:r>
            <a:r>
              <a:rPr lang="en-CA" dirty="0" smtClean="0">
                <a:latin typeface="Consolas" panose="020B0609020204030204" pitchFamily="49" charset="0"/>
                <a:cs typeface="Consolas" panose="020B0609020204030204" pitchFamily="49" charset="0"/>
              </a:rPr>
              <a:t>new</a:t>
            </a:r>
            <a:r>
              <a:rPr lang="en-CA" dirty="0" smtClean="0"/>
              <a:t> and </a:t>
            </a:r>
            <a:r>
              <a:rPr lang="en-CA" dirty="0" smtClean="0">
                <a:latin typeface="Consolas" panose="020B0609020204030204" pitchFamily="49" charset="0"/>
                <a:cs typeface="Consolas" panose="020B0609020204030204" pitchFamily="49" charset="0"/>
              </a:rPr>
              <a:t>delete</a:t>
            </a:r>
            <a:r>
              <a:rPr lang="en-CA" dirty="0" smtClean="0"/>
              <a:t> operators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6575"/>
    </mc:Choice>
    <mc:Fallback>
      <p:transition spd="slow" advTm="16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Let’s see what happens:</a:t>
            </a:r>
          </a:p>
          <a:p>
            <a:pPr marL="400050" lvl="1" indent="0">
              <a:buNone/>
            </a:pPr>
            <a:r>
              <a:rPr lang="en-CA" sz="1600" dirty="0" smtClean="0">
                <a:latin typeface="Consolas" panose="020B0609020204030204" pitchFamily="49" charset="0"/>
                <a:cs typeface="Consolas" panose="020B0609020204030204" pitchFamily="49" charset="0"/>
              </a:rPr>
              <a:t>int main() {</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is a local variable capable of</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storing an address</a:t>
            </a:r>
          </a:p>
          <a:p>
            <a:pPr marL="400050" lvl="1" indent="0">
              <a:buNone/>
            </a:pPr>
            <a:r>
              <a:rPr lang="en-CA" sz="1600" dirty="0" smtClean="0">
                <a:latin typeface="Consolas" panose="020B0609020204030204" pitchFamily="49" charset="0"/>
                <a:cs typeface="Consolas" panose="020B0609020204030204" pitchFamily="49" charset="0"/>
              </a:rPr>
              <a:t>    int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 </a:t>
            </a:r>
            <a:r>
              <a:rPr lang="en-CA" sz="1600" b="1" dirty="0" smtClean="0">
                <a:solidFill>
                  <a:srgbClr val="C00000"/>
                </a:solidFill>
                <a:latin typeface="Consolas" panose="020B0609020204030204" pitchFamily="49" charset="0"/>
                <a:cs typeface="Consolas" panose="020B0609020204030204" pitchFamily="49" charset="0"/>
              </a:rPr>
              <a:t>new int{42};</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std::cout &lt;&lt;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&lt;&lt; std::endl;</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return 0;</a:t>
            </a:r>
          </a:p>
          <a:p>
            <a:pPr marL="400050" lvl="1" indent="0">
              <a:buNone/>
            </a:pP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p:txBody>
      </p:sp>
      <p:sp>
        <p:nvSpPr>
          <p:cNvPr id="4" name="TextBox 3"/>
          <p:cNvSpPr txBox="1"/>
          <p:nvPr/>
        </p:nvSpPr>
        <p:spPr>
          <a:xfrm>
            <a:off x="4291540" y="2708920"/>
            <a:ext cx="4600940" cy="1015663"/>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operating system finds 4 bytes and</a:t>
            </a:r>
          </a:p>
          <a:p>
            <a:r>
              <a:rPr lang="en-CA" sz="2000" dirty="0" smtClean="0">
                <a:solidFill>
                  <a:srgbClr val="0070C0"/>
                </a:solidFill>
                <a:latin typeface="Georgia" panose="02040502050405020303" pitchFamily="18" charset="0"/>
              </a:rPr>
              <a:t>flags it as allocated to your program</a:t>
            </a:r>
          </a:p>
          <a:p>
            <a:r>
              <a:rPr lang="en-CA" sz="2000" dirty="0" smtClean="0">
                <a:solidFill>
                  <a:srgbClr val="0070C0"/>
                </a:solidFill>
                <a:latin typeface="Georgia" panose="02040502050405020303" pitchFamily="18" charset="0"/>
                <a:cs typeface="Consolas" panose="020B0609020204030204" pitchFamily="49" charset="0"/>
              </a:rPr>
              <a:t>  – It returns </a:t>
            </a:r>
            <a:r>
              <a:rPr lang="en-CA" sz="2000" dirty="0" smtClean="0">
                <a:solidFill>
                  <a:srgbClr val="0070C0"/>
                </a:solidFill>
                <a:latin typeface="Consolas" panose="020B0609020204030204" pitchFamily="49" charset="0"/>
                <a:cs typeface="Consolas" panose="020B0609020204030204" pitchFamily="49" charset="0"/>
              </a:rPr>
              <a:t>0x9bc0a93258</a:t>
            </a:r>
            <a:r>
              <a:rPr lang="en-CA" sz="2000" dirty="0" smtClean="0">
                <a:solidFill>
                  <a:srgbClr val="0070C0"/>
                </a:solidFill>
                <a:latin typeface="Georgia" panose="02040502050405020303" pitchFamily="18" charset="0"/>
                <a:cs typeface="Consolas" panose="020B0609020204030204" pitchFamily="49" charset="0"/>
              </a:rPr>
              <a:t> </a:t>
            </a:r>
            <a:endParaRPr lang="en-CA" sz="2000" dirty="0">
              <a:solidFill>
                <a:srgbClr val="0070C0"/>
              </a:solidFill>
              <a:latin typeface="Consolas" panose="020B0609020204030204" pitchFamily="49" charset="0"/>
              <a:cs typeface="Consolas" panose="020B0609020204030204" pitchFamily="49"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874665347"/>
              </p:ext>
            </p:extLst>
          </p:nvPr>
        </p:nvGraphicFramePr>
        <p:xfrm>
          <a:off x="1763688" y="4797152"/>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Georgia" panose="02040502050405020303" pitchFamily="18" charset="0"/>
                        </a:rPr>
                        <a:t> Allocated to your</a:t>
                      </a:r>
                      <a:r>
                        <a:rPr lang="en-US" sz="1400" baseline="0" dirty="0" smtClean="0">
                          <a:latin typeface="Georgia" panose="02040502050405020303" pitchFamily="18" charset="0"/>
                        </a:rPr>
                        <a:t> executing program</a:t>
                      </a:r>
                      <a:endParaRPr lang="en-CA" sz="1400" dirty="0" smtClean="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24009847"/>
      </p:ext>
    </p:extLst>
  </p:cSld>
  <p:clrMapOvr>
    <a:masterClrMapping/>
  </p:clrMapOvr>
  <mc:AlternateContent xmlns:mc="http://schemas.openxmlformats.org/markup-compatibility/2006">
    <mc:Choice xmlns:p14="http://schemas.microsoft.com/office/powerpoint/2010/main" Requires="p14">
      <p:transition spd="slow" p14:dur="2000" advTm="15838"/>
    </mc:Choice>
    <mc:Fallback>
      <p:transition spd="slow" advTm="1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Let’s see what happens:</a:t>
            </a:r>
          </a:p>
          <a:p>
            <a:pPr marL="400050" lvl="1" indent="0">
              <a:buNone/>
            </a:pPr>
            <a:r>
              <a:rPr lang="en-CA" sz="1600" dirty="0" smtClean="0">
                <a:latin typeface="Consolas" panose="020B0609020204030204" pitchFamily="49" charset="0"/>
                <a:cs typeface="Consolas" panose="020B0609020204030204" pitchFamily="49" charset="0"/>
              </a:rPr>
              <a:t>int main() {</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is a local variable capable of</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storing an address</a:t>
            </a:r>
          </a:p>
          <a:p>
            <a:pPr marL="400050" lvl="1" indent="0">
              <a:buNone/>
            </a:pPr>
            <a:r>
              <a:rPr lang="en-CA" sz="1600" dirty="0" smtClean="0">
                <a:latin typeface="Consolas" panose="020B0609020204030204" pitchFamily="49" charset="0"/>
                <a:cs typeface="Consolas" panose="020B0609020204030204" pitchFamily="49" charset="0"/>
              </a:rPr>
              <a:t>    int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 </a:t>
            </a:r>
            <a:r>
              <a:rPr lang="en-CA" sz="1600" b="1" dirty="0" smtClean="0">
                <a:solidFill>
                  <a:srgbClr val="C00000"/>
                </a:solidFill>
                <a:latin typeface="Consolas" panose="020B0609020204030204" pitchFamily="49" charset="0"/>
                <a:cs typeface="Consolas" panose="020B0609020204030204" pitchFamily="49" charset="0"/>
              </a:rPr>
              <a:t>new int{42};</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std::cout &lt;&lt;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&lt;&lt; std::endl;</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return 0;</a:t>
            </a:r>
          </a:p>
          <a:p>
            <a:pPr marL="400050" lvl="1" indent="0">
              <a:buNone/>
            </a:pP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p:txBody>
      </p:sp>
      <p:sp>
        <p:nvSpPr>
          <p:cNvPr id="4" name="TextBox 3"/>
          <p:cNvSpPr txBox="1"/>
          <p:nvPr/>
        </p:nvSpPr>
        <p:spPr>
          <a:xfrm>
            <a:off x="4499992" y="2852936"/>
            <a:ext cx="3877985" cy="70788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a:t>
            </a:r>
            <a:r>
              <a:rPr lang="en-CA" sz="2000" dirty="0" smtClean="0">
                <a:solidFill>
                  <a:srgbClr val="0070C0"/>
                </a:solidFill>
                <a:latin typeface="Consolas" panose="020B0609020204030204" pitchFamily="49" charset="0"/>
                <a:cs typeface="Consolas" panose="020B0609020204030204" pitchFamily="49" charset="0"/>
              </a:rPr>
              <a:t>new</a:t>
            </a:r>
            <a:r>
              <a:rPr lang="en-CA" sz="2000" dirty="0" smtClean="0">
                <a:solidFill>
                  <a:srgbClr val="0070C0"/>
                </a:solidFill>
                <a:latin typeface="Georgia" panose="02040502050405020303" pitchFamily="18" charset="0"/>
              </a:rPr>
              <a:t> operator now initializes</a:t>
            </a:r>
          </a:p>
          <a:p>
            <a:r>
              <a:rPr lang="en-CA" sz="2000" dirty="0" smtClean="0">
                <a:solidFill>
                  <a:srgbClr val="0070C0"/>
                </a:solidFill>
                <a:latin typeface="Georgia" panose="02040502050405020303" pitchFamily="18" charset="0"/>
              </a:rPr>
              <a:t>that </a:t>
            </a:r>
            <a:r>
              <a:rPr lang="en-CA" sz="2000" dirty="0" smtClean="0">
                <a:solidFill>
                  <a:srgbClr val="0070C0"/>
                </a:solidFill>
                <a:latin typeface="Georgia" panose="02040502050405020303" pitchFamily="18" charset="0"/>
                <a:cs typeface="Consolas" panose="020B0609020204030204" pitchFamily="49" charset="0"/>
              </a:rPr>
              <a:t>memory with the value 42</a:t>
            </a:r>
            <a:endParaRPr lang="en-CA" sz="2000" dirty="0">
              <a:solidFill>
                <a:srgbClr val="0070C0"/>
              </a:solidFill>
              <a:latin typeface="Consolas" panose="020B0609020204030204" pitchFamily="49" charset="0"/>
              <a:cs typeface="Consolas" panose="020B0609020204030204" pitchFamily="49"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38650904"/>
              </p:ext>
            </p:extLst>
          </p:nvPr>
        </p:nvGraphicFramePr>
        <p:xfrm>
          <a:off x="1763688" y="4797152"/>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Georgia" panose="02040502050405020303" pitchFamily="18" charset="0"/>
                        </a:rPr>
                        <a:t> Allocated to your</a:t>
                      </a:r>
                      <a:r>
                        <a:rPr lang="en-US" sz="1400" baseline="0" dirty="0" smtClean="0">
                          <a:latin typeface="Georgia" panose="02040502050405020303" pitchFamily="18" charset="0"/>
                        </a:rPr>
                        <a:t> executing program</a:t>
                      </a:r>
                      <a:endParaRPr lang="en-CA" sz="1400" dirty="0" smtClean="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00101010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1694138"/>
      </p:ext>
    </p:extLst>
  </p:cSld>
  <p:clrMapOvr>
    <a:masterClrMapping/>
  </p:clrMapOvr>
  <mc:AlternateContent xmlns:mc="http://schemas.openxmlformats.org/markup-compatibility/2006">
    <mc:Choice xmlns:p14="http://schemas.microsoft.com/office/powerpoint/2010/main" Requires="p14">
      <p:transition spd="slow" p14:dur="2000" advTm="23255"/>
    </mc:Choice>
    <mc:Fallback>
      <p:transition spd="slow" advTm="2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Let’s see what happens:</a:t>
            </a:r>
          </a:p>
          <a:p>
            <a:pPr marL="400050" lvl="1" indent="0">
              <a:buNone/>
            </a:pPr>
            <a:r>
              <a:rPr lang="en-CA" sz="1600" dirty="0" smtClean="0">
                <a:latin typeface="Consolas" panose="020B0609020204030204" pitchFamily="49" charset="0"/>
                <a:cs typeface="Consolas" panose="020B0609020204030204" pitchFamily="49" charset="0"/>
              </a:rPr>
              <a:t>int main() {</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is a local variable capable of</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storing an address</a:t>
            </a:r>
          </a:p>
          <a:p>
            <a:pPr marL="400050" lvl="1" indent="0">
              <a:buNone/>
            </a:pPr>
            <a:r>
              <a:rPr lang="en-CA" sz="1600" dirty="0" smtClean="0">
                <a:latin typeface="Consolas" panose="020B0609020204030204" pitchFamily="49" charset="0"/>
                <a:cs typeface="Consolas" panose="020B0609020204030204" pitchFamily="49" charset="0"/>
              </a:rPr>
              <a:t>    int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b="1" dirty="0" err="1" smtClean="0">
                <a:solidFill>
                  <a:srgbClr val="C00000"/>
                </a:solidFill>
                <a:latin typeface="Consolas" panose="020B0609020204030204" pitchFamily="49" charset="0"/>
                <a:cs typeface="Consolas" panose="020B0609020204030204" pitchFamily="49" charset="0"/>
              </a:rPr>
              <a:t>p_int</a:t>
            </a:r>
            <a:r>
              <a:rPr lang="en-CA" sz="1600" b="1" dirty="0" smtClean="0">
                <a:solidFill>
                  <a:srgbClr val="C00000"/>
                </a:solidFill>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b="1" dirty="0" smtClean="0">
                <a:solidFill>
                  <a:srgbClr val="C00000"/>
                </a:solidFill>
                <a:latin typeface="Consolas" panose="020B0609020204030204" pitchFamily="49" charset="0"/>
                <a:cs typeface="Consolas" panose="020B0609020204030204" pitchFamily="49" charset="0"/>
              </a:rPr>
              <a:t>new int{42};</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std::cout &lt;&lt;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&lt;&lt; std::endl;</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return 0;</a:t>
            </a:r>
          </a:p>
          <a:p>
            <a:pPr marL="400050" lvl="1" indent="0">
              <a:buNone/>
            </a:pP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p:txBody>
      </p:sp>
      <p:sp>
        <p:nvSpPr>
          <p:cNvPr id="4" name="TextBox 3"/>
          <p:cNvSpPr txBox="1"/>
          <p:nvPr/>
        </p:nvSpPr>
        <p:spPr>
          <a:xfrm>
            <a:off x="4499992" y="2852936"/>
            <a:ext cx="4331635" cy="70788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value </a:t>
            </a:r>
            <a:r>
              <a:rPr lang="en-CA" sz="2000" dirty="0" smtClean="0">
                <a:solidFill>
                  <a:srgbClr val="0070C0"/>
                </a:solidFill>
                <a:latin typeface="Consolas" panose="020B0609020204030204" pitchFamily="49" charset="0"/>
                <a:cs typeface="Consolas" panose="020B0609020204030204" pitchFamily="49" charset="0"/>
              </a:rPr>
              <a:t>0x9bc0a93258</a:t>
            </a:r>
            <a:r>
              <a:rPr lang="en-CA" sz="2000" dirty="0" smtClean="0">
                <a:solidFill>
                  <a:srgbClr val="0070C0"/>
                </a:solidFill>
                <a:latin typeface="Georgia" panose="02040502050405020303" pitchFamily="18" charset="0"/>
              </a:rPr>
              <a:t> is assigned</a:t>
            </a:r>
          </a:p>
          <a:p>
            <a:r>
              <a:rPr lang="en-CA" sz="2000" dirty="0" smtClean="0">
                <a:solidFill>
                  <a:srgbClr val="0070C0"/>
                </a:solidFill>
                <a:latin typeface="Georgia" panose="02040502050405020303" pitchFamily="18" charset="0"/>
                <a:cs typeface="Consolas" panose="020B0609020204030204" pitchFamily="49" charset="0"/>
              </a:rPr>
              <a:t>to the local variable </a:t>
            </a:r>
            <a:r>
              <a:rPr lang="en-CA" sz="2000" dirty="0" smtClean="0">
                <a:solidFill>
                  <a:srgbClr val="0070C0"/>
                </a:solidFill>
                <a:latin typeface="Consolas" panose="020B0609020204030204" pitchFamily="49" charset="0"/>
                <a:cs typeface="Consolas" panose="020B0609020204030204" pitchFamily="49" charset="0"/>
              </a:rPr>
              <a:t>'</a:t>
            </a:r>
            <a:r>
              <a:rPr lang="en-CA" sz="2000" dirty="0" err="1" smtClean="0">
                <a:solidFill>
                  <a:srgbClr val="0070C0"/>
                </a:solidFill>
                <a:latin typeface="Consolas" panose="020B0609020204030204" pitchFamily="49" charset="0"/>
                <a:cs typeface="Consolas" panose="020B0609020204030204" pitchFamily="49" charset="0"/>
              </a:rPr>
              <a:t>p_int</a:t>
            </a:r>
            <a:r>
              <a:rPr lang="en-CA" sz="2000" dirty="0" smtClean="0">
                <a:solidFill>
                  <a:srgbClr val="0070C0"/>
                </a:solidFill>
                <a:latin typeface="Consolas" panose="020B0609020204030204" pitchFamily="49" charset="0"/>
                <a:cs typeface="Consolas" panose="020B0609020204030204" pitchFamily="49" charset="0"/>
              </a:rPr>
              <a:t>'</a:t>
            </a:r>
            <a:endParaRPr lang="en-CA" sz="2000" dirty="0">
              <a:solidFill>
                <a:srgbClr val="0070C0"/>
              </a:solidFill>
              <a:latin typeface="Consolas" panose="020B0609020204030204" pitchFamily="49" charset="0"/>
              <a:cs typeface="Consolas" panose="020B0609020204030204" pitchFamily="49"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34091692"/>
              </p:ext>
            </p:extLst>
          </p:nvPr>
        </p:nvGraphicFramePr>
        <p:xfrm>
          <a:off x="1763688" y="4797152"/>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Georgia" panose="02040502050405020303" pitchFamily="18" charset="0"/>
                        </a:rPr>
                        <a:t> Allocated to your</a:t>
                      </a:r>
                      <a:r>
                        <a:rPr lang="en-US" sz="1400" baseline="0" dirty="0" smtClean="0">
                          <a:latin typeface="Georgia" panose="02040502050405020303" pitchFamily="18" charset="0"/>
                        </a:rPr>
                        <a:t> executing program</a:t>
                      </a:r>
                      <a:endParaRPr lang="en-CA" sz="1400" dirty="0" smtClean="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00101010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04027878"/>
      </p:ext>
    </p:extLst>
  </p:cSld>
  <p:clrMapOvr>
    <a:masterClrMapping/>
  </p:clrMapOvr>
  <mc:AlternateContent xmlns:mc="http://schemas.openxmlformats.org/markup-compatibility/2006">
    <mc:Choice xmlns:p14="http://schemas.microsoft.com/office/powerpoint/2010/main" Requires="p14">
      <p:transition spd="slow" p14:dur="2000" advTm="14776"/>
    </mc:Choice>
    <mc:Fallback>
      <p:transition spd="slow" advTm="14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Let’s see what happens:</a:t>
            </a:r>
          </a:p>
          <a:p>
            <a:pPr marL="400050" lvl="1" indent="0">
              <a:buNone/>
            </a:pPr>
            <a:r>
              <a:rPr lang="en-CA" sz="1600" dirty="0" smtClean="0">
                <a:latin typeface="Consolas" panose="020B0609020204030204" pitchFamily="49" charset="0"/>
                <a:cs typeface="Consolas" panose="020B0609020204030204" pitchFamily="49" charset="0"/>
              </a:rPr>
              <a:t>int main() {</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is a local variable capable of</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storing an address</a:t>
            </a:r>
          </a:p>
          <a:p>
            <a:pPr marL="400050" lvl="1" indent="0">
              <a:buNone/>
            </a:pPr>
            <a:r>
              <a:rPr lang="en-CA" sz="1600" dirty="0" smtClean="0">
                <a:latin typeface="Consolas" panose="020B0609020204030204" pitchFamily="49" charset="0"/>
                <a:cs typeface="Consolas" panose="020B0609020204030204" pitchFamily="49" charset="0"/>
              </a:rPr>
              <a:t>    int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 new int{42};</a:t>
            </a:r>
          </a:p>
          <a:p>
            <a:pPr marL="400050" lvl="1" indent="0">
              <a:buNone/>
            </a:pPr>
            <a:r>
              <a:rPr lang="en-CA" sz="1600" dirty="0">
                <a:solidFill>
                  <a:srgbClr val="C00000"/>
                </a:solidFill>
                <a:latin typeface="Consolas" panose="020B0609020204030204" pitchFamily="49" charset="0"/>
                <a:cs typeface="Consolas" panose="020B0609020204030204" pitchFamily="49" charset="0"/>
              </a:rPr>
              <a:t> </a:t>
            </a:r>
            <a:r>
              <a:rPr lang="en-CA" sz="1600" dirty="0" smtClean="0">
                <a:solidFill>
                  <a:srgbClr val="C00000"/>
                </a:solidFill>
                <a:latin typeface="Consolas" panose="020B0609020204030204" pitchFamily="49" charset="0"/>
                <a:cs typeface="Consolas" panose="020B0609020204030204" pitchFamily="49" charset="0"/>
              </a:rPr>
              <a:t>   </a:t>
            </a:r>
            <a:r>
              <a:rPr lang="en-CA" sz="1600" b="1" dirty="0" smtClean="0">
                <a:solidFill>
                  <a:srgbClr val="C00000"/>
                </a:solidFill>
                <a:latin typeface="Consolas" panose="020B0609020204030204" pitchFamily="49" charset="0"/>
                <a:cs typeface="Consolas" panose="020B0609020204030204" pitchFamily="49" charset="0"/>
              </a:rPr>
              <a:t>std::cout &lt;&lt; </a:t>
            </a:r>
            <a:r>
              <a:rPr lang="en-CA" sz="1600" b="1" dirty="0" err="1" smtClean="0">
                <a:solidFill>
                  <a:srgbClr val="C00000"/>
                </a:solidFill>
                <a:latin typeface="Consolas" panose="020B0609020204030204" pitchFamily="49" charset="0"/>
                <a:cs typeface="Consolas" panose="020B0609020204030204" pitchFamily="49" charset="0"/>
              </a:rPr>
              <a:t>p_int</a:t>
            </a:r>
            <a:r>
              <a:rPr lang="en-CA" sz="1600" b="1" dirty="0" smtClean="0">
                <a:solidFill>
                  <a:srgbClr val="C00000"/>
                </a:solidFill>
                <a:latin typeface="Consolas" panose="020B0609020204030204" pitchFamily="49" charset="0"/>
                <a:cs typeface="Consolas" panose="020B0609020204030204" pitchFamily="49" charset="0"/>
              </a:rPr>
              <a:t> &lt;&lt; std::endl;</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return 0;</a:t>
            </a:r>
          </a:p>
          <a:p>
            <a:pPr marL="400050" lvl="1" indent="0">
              <a:buNone/>
            </a:pP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p:txBody>
      </p:sp>
      <p:sp>
        <p:nvSpPr>
          <p:cNvPr id="4" name="TextBox 3"/>
          <p:cNvSpPr txBox="1"/>
          <p:nvPr/>
        </p:nvSpPr>
        <p:spPr>
          <a:xfrm>
            <a:off x="3275856" y="4081611"/>
            <a:ext cx="5811206" cy="400110"/>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value </a:t>
            </a:r>
            <a:r>
              <a:rPr lang="en-CA" sz="2000" dirty="0" smtClean="0">
                <a:solidFill>
                  <a:srgbClr val="0070C0"/>
                </a:solidFill>
                <a:latin typeface="Consolas" panose="020B0609020204030204" pitchFamily="49" charset="0"/>
                <a:cs typeface="Consolas" panose="020B0609020204030204" pitchFamily="49" charset="0"/>
              </a:rPr>
              <a:t>0x9bc0a93258</a:t>
            </a:r>
            <a:r>
              <a:rPr lang="en-CA" sz="2000" dirty="0" smtClean="0">
                <a:solidFill>
                  <a:srgbClr val="0070C0"/>
                </a:solidFill>
                <a:latin typeface="Georgia" panose="02040502050405020303" pitchFamily="18" charset="0"/>
              </a:rPr>
              <a:t> is printed to the console</a:t>
            </a:r>
            <a:endParaRPr lang="en-CA" sz="2000" dirty="0">
              <a:solidFill>
                <a:srgbClr val="0070C0"/>
              </a:solidFill>
              <a:latin typeface="Consolas" panose="020B0609020204030204" pitchFamily="49" charset="0"/>
              <a:cs typeface="Consolas" panose="020B0609020204030204" pitchFamily="49"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34091692"/>
              </p:ext>
            </p:extLst>
          </p:nvPr>
        </p:nvGraphicFramePr>
        <p:xfrm>
          <a:off x="1763688" y="4797152"/>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Georgia" panose="02040502050405020303" pitchFamily="18" charset="0"/>
                        </a:rPr>
                        <a:t> Allocated to your</a:t>
                      </a:r>
                      <a:r>
                        <a:rPr lang="en-US" sz="1400" baseline="0" dirty="0" smtClean="0">
                          <a:latin typeface="Georgia" panose="02040502050405020303" pitchFamily="18" charset="0"/>
                        </a:rPr>
                        <a:t> executing program</a:t>
                      </a:r>
                      <a:endParaRPr lang="en-CA" sz="1400" dirty="0" smtClean="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00101010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9830268"/>
      </p:ext>
    </p:extLst>
  </p:cSld>
  <p:clrMapOvr>
    <a:masterClrMapping/>
  </p:clrMapOvr>
  <mc:AlternateContent xmlns:mc="http://schemas.openxmlformats.org/markup-compatibility/2006">
    <mc:Choice xmlns:p14="http://schemas.microsoft.com/office/powerpoint/2010/main" Requires="p14">
      <p:transition spd="slow" p14:dur="2000" advTm="9490"/>
    </mc:Choice>
    <mc:Fallback>
      <p:transition spd="slow" advTm="9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Let’s see what happens:</a:t>
            </a:r>
          </a:p>
          <a:p>
            <a:pPr marL="400050" lvl="1" indent="0">
              <a:buNone/>
            </a:pPr>
            <a:r>
              <a:rPr lang="en-CA" sz="1600" dirty="0" smtClean="0">
                <a:latin typeface="Consolas" panose="020B0609020204030204" pitchFamily="49" charset="0"/>
                <a:cs typeface="Consolas" panose="020B0609020204030204" pitchFamily="49" charset="0"/>
              </a:rPr>
              <a:t>int main() {</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is a local variable capable of</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storing an address</a:t>
            </a:r>
          </a:p>
          <a:p>
            <a:pPr marL="400050" lvl="1" indent="0">
              <a:buNone/>
            </a:pPr>
            <a:r>
              <a:rPr lang="en-CA" sz="1600" dirty="0" smtClean="0">
                <a:latin typeface="Consolas" panose="020B0609020204030204" pitchFamily="49" charset="0"/>
                <a:cs typeface="Consolas" panose="020B0609020204030204" pitchFamily="49" charset="0"/>
              </a:rPr>
              <a:t>    int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 new int{42};</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std::cout &lt;&lt;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&lt;&lt; std::endl;</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b="1" dirty="0" smtClean="0">
                <a:solidFill>
                  <a:srgbClr val="C00000"/>
                </a:solidFill>
                <a:latin typeface="Consolas" panose="020B0609020204030204" pitchFamily="49" charset="0"/>
                <a:cs typeface="Consolas" panose="020B0609020204030204" pitchFamily="49" charset="0"/>
              </a:rPr>
              <a:t>    return 0;</a:t>
            </a:r>
          </a:p>
          <a:p>
            <a:pPr marL="400050" lvl="1" indent="0">
              <a:buNone/>
            </a:pP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p:txBody>
      </p:sp>
      <p:sp>
        <p:nvSpPr>
          <p:cNvPr id="4" name="TextBox 3"/>
          <p:cNvSpPr txBox="1"/>
          <p:nvPr/>
        </p:nvSpPr>
        <p:spPr>
          <a:xfrm>
            <a:off x="2987824" y="4325034"/>
            <a:ext cx="2366353" cy="400110"/>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Your program exits</a:t>
            </a:r>
            <a:endParaRPr lang="en-CA" sz="2000" dirty="0">
              <a:solidFill>
                <a:srgbClr val="0070C0"/>
              </a:solidFill>
              <a:latin typeface="Consolas" panose="020B0609020204030204" pitchFamily="49" charset="0"/>
              <a:cs typeface="Consolas" panose="020B0609020204030204" pitchFamily="49"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34091692"/>
              </p:ext>
            </p:extLst>
          </p:nvPr>
        </p:nvGraphicFramePr>
        <p:xfrm>
          <a:off x="1763688" y="4797152"/>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Georgia" panose="02040502050405020303" pitchFamily="18" charset="0"/>
                        </a:rPr>
                        <a:t> Allocated to your</a:t>
                      </a:r>
                      <a:r>
                        <a:rPr lang="en-US" sz="1400" baseline="0" dirty="0" smtClean="0">
                          <a:latin typeface="Georgia" panose="02040502050405020303" pitchFamily="18" charset="0"/>
                        </a:rPr>
                        <a:t> executing program</a:t>
                      </a:r>
                      <a:endParaRPr lang="en-CA" sz="1400" dirty="0" smtClean="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00101010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8694444"/>
      </p:ext>
    </p:extLst>
  </p:cSld>
  <p:clrMapOvr>
    <a:masterClrMapping/>
  </p:clrMapOvr>
  <mc:AlternateContent xmlns:mc="http://schemas.openxmlformats.org/markup-compatibility/2006">
    <mc:Choice xmlns:p14="http://schemas.microsoft.com/office/powerpoint/2010/main" Requires="p14">
      <p:transition spd="slow" p14:dur="2000" advTm="4295"/>
    </mc:Choice>
    <mc:Fallback>
      <p:transition spd="slow" advTm="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Let’s see what happens:</a:t>
            </a:r>
          </a:p>
          <a:p>
            <a:pPr marL="400050" lvl="1" indent="0">
              <a:buNone/>
            </a:pPr>
            <a:r>
              <a:rPr lang="en-CA" sz="1600" dirty="0" smtClean="0">
                <a:latin typeface="Consolas" panose="020B0609020204030204" pitchFamily="49" charset="0"/>
                <a:cs typeface="Consolas" panose="020B0609020204030204" pitchFamily="49" charset="0"/>
              </a:rPr>
              <a:t>int main() {</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is a local variable capable of</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storing an address</a:t>
            </a:r>
          </a:p>
          <a:p>
            <a:pPr marL="400050" lvl="1" indent="0">
              <a:buNone/>
            </a:pPr>
            <a:r>
              <a:rPr lang="en-CA" sz="1600" dirty="0" smtClean="0">
                <a:latin typeface="Consolas" panose="020B0609020204030204" pitchFamily="49" charset="0"/>
                <a:cs typeface="Consolas" panose="020B0609020204030204" pitchFamily="49" charset="0"/>
              </a:rPr>
              <a:t>    int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a:t>
            </a:r>
          </a:p>
          <a:p>
            <a:pPr marL="400050" lvl="1" indent="0">
              <a:buNone/>
            </a:pPr>
            <a:endParaRPr lang="en-CA" sz="1600" dirty="0" smtClean="0">
              <a:latin typeface="Consolas" panose="020B0609020204030204" pitchFamily="49" charset="0"/>
              <a:cs typeface="Consolas" panose="020B0609020204030204" pitchFamily="49" charset="0"/>
            </a:endParaRPr>
          </a:p>
          <a:p>
            <a:pPr marL="400050" lvl="1" indent="0">
              <a:buNone/>
            </a:pP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 new int{42};</a:t>
            </a:r>
          </a:p>
          <a:p>
            <a:pPr marL="400050" lvl="1"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std::cout &lt;&lt; </a:t>
            </a:r>
            <a:r>
              <a:rPr lang="en-CA" sz="1600" dirty="0" err="1" smtClean="0">
                <a:latin typeface="Consolas" panose="020B0609020204030204" pitchFamily="49" charset="0"/>
                <a:cs typeface="Consolas" panose="020B0609020204030204" pitchFamily="49" charset="0"/>
              </a:rPr>
              <a:t>p_int</a:t>
            </a:r>
            <a:r>
              <a:rPr lang="en-CA" sz="1600" dirty="0" smtClean="0">
                <a:latin typeface="Consolas" panose="020B0609020204030204" pitchFamily="49" charset="0"/>
                <a:cs typeface="Consolas" panose="020B0609020204030204" pitchFamily="49" charset="0"/>
              </a:rPr>
              <a:t> &lt;&lt; std::endl;</a:t>
            </a:r>
          </a:p>
          <a:p>
            <a:pPr marL="400050" lvl="1" indent="0">
              <a:buNone/>
            </a:pPr>
            <a:endParaRPr lang="en-CA" sz="1600" dirty="0">
              <a:latin typeface="Consolas" panose="020B0609020204030204" pitchFamily="49" charset="0"/>
              <a:cs typeface="Consolas" panose="020B0609020204030204" pitchFamily="49" charset="0"/>
            </a:endParaRPr>
          </a:p>
          <a:p>
            <a:pPr marL="400050" lvl="1" indent="0">
              <a:buNone/>
            </a:pPr>
            <a:r>
              <a:rPr lang="en-CA" sz="1600" b="1" dirty="0" smtClean="0">
                <a:solidFill>
                  <a:srgbClr val="C00000"/>
                </a:solidFill>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return 0;</a:t>
            </a:r>
          </a:p>
          <a:p>
            <a:pPr marL="400050" lvl="1" indent="0">
              <a:buNone/>
            </a:pP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p:txBody>
      </p:sp>
      <p:sp>
        <p:nvSpPr>
          <p:cNvPr id="4" name="TextBox 3"/>
          <p:cNvSpPr txBox="1"/>
          <p:nvPr/>
        </p:nvSpPr>
        <p:spPr>
          <a:xfrm>
            <a:off x="3635896" y="3933056"/>
            <a:ext cx="4812536" cy="923330"/>
          </a:xfrm>
          <a:prstGeom prst="rect">
            <a:avLst/>
          </a:prstGeom>
          <a:noFill/>
        </p:spPr>
        <p:txBody>
          <a:bodyPr wrap="none" rtlCol="0">
            <a:spAutoFit/>
          </a:bodyPr>
          <a:lstStyle/>
          <a:p>
            <a:r>
              <a:rPr lang="en-CA" dirty="0" smtClean="0">
                <a:solidFill>
                  <a:srgbClr val="0070C0"/>
                </a:solidFill>
                <a:latin typeface="Georgia" panose="02040502050405020303" pitchFamily="18" charset="0"/>
              </a:rPr>
              <a:t>The operating system realizes you have some</a:t>
            </a:r>
          </a:p>
          <a:p>
            <a:r>
              <a:rPr lang="en-CA" dirty="0" smtClean="0">
                <a:solidFill>
                  <a:srgbClr val="0070C0"/>
                </a:solidFill>
                <a:latin typeface="Georgia" panose="02040502050405020303" pitchFamily="18" charset="0"/>
                <a:cs typeface="Consolas" panose="020B0609020204030204" pitchFamily="49" charset="0"/>
              </a:rPr>
              <a:t>memory allocated, so it flags it as unallocated</a:t>
            </a:r>
          </a:p>
          <a:p>
            <a:r>
              <a:rPr lang="en-CA" dirty="0">
                <a:solidFill>
                  <a:srgbClr val="0070C0"/>
                </a:solidFill>
                <a:latin typeface="Georgia" panose="02040502050405020303" pitchFamily="18" charset="0"/>
                <a:cs typeface="Consolas" panose="020B0609020204030204" pitchFamily="49" charset="0"/>
              </a:rPr>
              <a:t> </a:t>
            </a:r>
            <a:r>
              <a:rPr lang="en-CA" dirty="0" smtClean="0">
                <a:solidFill>
                  <a:srgbClr val="0070C0"/>
                </a:solidFill>
                <a:latin typeface="Georgia" panose="02040502050405020303" pitchFamily="18" charset="0"/>
                <a:cs typeface="Consolas" panose="020B0609020204030204" pitchFamily="49" charset="0"/>
              </a:rPr>
              <a:t>– The memory still stores the value 42 </a:t>
            </a:r>
            <a:endParaRPr lang="en-CA" dirty="0">
              <a:solidFill>
                <a:srgbClr val="0070C0"/>
              </a:solidFill>
              <a:latin typeface="Consolas" panose="020B0609020204030204" pitchFamily="49" charset="0"/>
              <a:cs typeface="Consolas" panose="020B0609020204030204" pitchFamily="49"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37469004"/>
              </p:ext>
            </p:extLst>
          </p:nvPr>
        </p:nvGraphicFramePr>
        <p:xfrm>
          <a:off x="1763688" y="4797152"/>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Georgia" panose="02040502050405020303" pitchFamily="18" charset="0"/>
                        </a:rPr>
                        <a:t> Now available</a:t>
                      </a:r>
                      <a:r>
                        <a:rPr lang="en-US" sz="1400" baseline="0" dirty="0" smtClean="0">
                          <a:latin typeface="Georgia" panose="02040502050405020303" pitchFamily="18" charset="0"/>
                        </a:rPr>
                        <a:t> again for another request</a:t>
                      </a:r>
                      <a:endParaRPr lang="en-CA" sz="1400" dirty="0" smtClean="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00101010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005345"/>
      </p:ext>
    </p:extLst>
  </p:cSld>
  <p:clrMapOvr>
    <a:masterClrMapping/>
  </p:clrMapOvr>
  <mc:AlternateContent xmlns:mc="http://schemas.openxmlformats.org/markup-compatibility/2006">
    <mc:Choice xmlns:p14="http://schemas.microsoft.com/office/powerpoint/2010/main" Requires="p14">
      <p:transition spd="slow" p14:dur="2000" advTm="19854"/>
    </mc:Choice>
    <mc:Fallback>
      <p:transition spd="slow" advTm="1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We can even initialize the pointer if appropriate:</a:t>
            </a:r>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is a local variable capable of</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storing an address</a:t>
            </a:r>
          </a:p>
          <a:p>
            <a:pPr marL="800100" lvl="2" indent="0">
              <a:buNone/>
            </a:pPr>
            <a:r>
              <a:rPr lang="en-CA" b="1" dirty="0" smtClean="0">
                <a:solidFill>
                  <a:srgbClr val="FF0000"/>
                </a:solidFill>
                <a:latin typeface="Consolas" panose="020B0609020204030204" pitchFamily="49" charset="0"/>
                <a:cs typeface="Consolas" panose="020B0609020204030204" pitchFamily="49" charset="0"/>
              </a:rPr>
              <a:t>    int *</a:t>
            </a:r>
            <a:r>
              <a:rPr lang="en-CA" b="1" dirty="0" err="1" smtClean="0">
                <a:solidFill>
                  <a:srgbClr val="FF0000"/>
                </a:solidFill>
                <a:latin typeface="Consolas" panose="020B0609020204030204" pitchFamily="49" charset="0"/>
                <a:cs typeface="Consolas" panose="020B0609020204030204" pitchFamily="49" charset="0"/>
              </a:rPr>
              <a:t>p_int</a:t>
            </a:r>
            <a:r>
              <a:rPr lang="en-CA" b="1" dirty="0" smtClean="0">
                <a:solidFill>
                  <a:srgbClr val="FF0000"/>
                </a:solidFill>
                <a:latin typeface="Consolas" panose="020B0609020204030204" pitchFamily="49" charset="0"/>
                <a:cs typeface="Consolas" panose="020B0609020204030204" pitchFamily="49" charset="0"/>
              </a:rPr>
              <a:t>{ new </a:t>
            </a:r>
            <a:r>
              <a:rPr lang="en-CA" b="1" dirty="0" err="1" smtClean="0">
                <a:solidFill>
                  <a:srgbClr val="FF0000"/>
                </a:solidFill>
                <a:latin typeface="Consolas" panose="020B0609020204030204" pitchFamily="49" charset="0"/>
                <a:cs typeface="Consolas" panose="020B0609020204030204" pitchFamily="49" charset="0"/>
              </a:rPr>
              <a:t>int</a:t>
            </a:r>
            <a:r>
              <a:rPr lang="en-CA" b="1" dirty="0" smtClean="0">
                <a:solidFill>
                  <a:srgbClr val="FF0000"/>
                </a:solidFill>
                <a:latin typeface="Consolas" panose="020B0609020204030204" pitchFamily="49" charset="0"/>
                <a:cs typeface="Consolas" panose="020B0609020204030204" pitchFamily="49" charset="0"/>
              </a:rPr>
              <a:t>{42</a:t>
            </a:r>
            <a:r>
              <a:rPr lang="en-CA" b="1" dirty="0" smtClean="0">
                <a:solidFill>
                  <a:srgbClr val="FF0000"/>
                </a:solidFill>
                <a:latin typeface="Consolas" panose="020B0609020204030204" pitchFamily="49" charset="0"/>
                <a:cs typeface="Consolas" panose="020B0609020204030204" pitchFamily="49" charset="0"/>
              </a:rPr>
              <a:t>} };</a:t>
            </a:r>
            <a:endParaRPr lang="en-CA" b="1" dirty="0" smtClean="0">
              <a:solidFill>
                <a:srgbClr val="FF0000"/>
              </a:solidFill>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std::cout &lt;&lt;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&lt;&lt; std::endl;</a:t>
            </a: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b="1" dirty="0" smtClean="0">
                <a:solidFill>
                  <a:srgbClr val="C0000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return 0;</a:t>
            </a:r>
          </a:p>
          <a:p>
            <a:pPr marL="800100" lvl="2" indent="0">
              <a:buNone/>
            </a:pP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787379"/>
      </p:ext>
    </p:extLst>
  </p:cSld>
  <p:clrMapOvr>
    <a:masterClrMapping/>
  </p:clrMapOvr>
  <mc:AlternateContent xmlns:mc="http://schemas.openxmlformats.org/markup-compatibility/2006">
    <mc:Choice xmlns:p14="http://schemas.microsoft.com/office/powerpoint/2010/main" Requires="p14">
      <p:transition spd="slow" p14:dur="2000" advTm="15796"/>
    </mc:Choice>
    <mc:Fallback>
      <p:transition spd="slow" advTm="15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Using the allocated memory</a:t>
            </a:r>
            <a:endParaRPr lang="en-CA" dirty="0"/>
          </a:p>
        </p:txBody>
      </p:sp>
      <p:sp>
        <p:nvSpPr>
          <p:cNvPr id="3" name="Content Placeholder 2"/>
          <p:cNvSpPr>
            <a:spLocks noGrp="1"/>
          </p:cNvSpPr>
          <p:nvPr>
            <p:ph idx="1"/>
          </p:nvPr>
        </p:nvSpPr>
        <p:spPr/>
        <p:txBody>
          <a:bodyPr/>
          <a:lstStyle/>
          <a:p>
            <a:r>
              <a:rPr lang="en-CA" dirty="0" smtClean="0"/>
              <a:t>Let’s now use this memory</a:t>
            </a:r>
            <a:endParaRPr lang="en-CA" dirty="0" smtClean="0"/>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is a local variable capable of</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storing an address</a:t>
            </a:r>
          </a:p>
          <a:p>
            <a:pPr marL="800100" lvl="2" indent="0">
              <a:buNone/>
            </a:pPr>
            <a:r>
              <a:rPr lang="en-CA" dirty="0" smtClean="0">
                <a:latin typeface="Consolas" panose="020B0609020204030204" pitchFamily="49" charset="0"/>
                <a:cs typeface="Consolas" panose="020B0609020204030204" pitchFamily="49" charset="0"/>
              </a:rPr>
              <a:t>    int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new </a:t>
            </a:r>
            <a:r>
              <a:rPr lang="en-CA" dirty="0" err="1" smtClean="0">
                <a:latin typeface="Consolas" panose="020B0609020204030204" pitchFamily="49" charset="0"/>
                <a:cs typeface="Consolas" panose="020B0609020204030204" pitchFamily="49" charset="0"/>
              </a:rPr>
              <a:t>int</a:t>
            </a:r>
            <a:r>
              <a:rPr lang="en-CA" dirty="0" smtClean="0">
                <a:latin typeface="Consolas" panose="020B0609020204030204" pitchFamily="49" charset="0"/>
                <a:cs typeface="Consolas" panose="020B0609020204030204" pitchFamily="49" charset="0"/>
              </a:rPr>
              <a:t>{42</a:t>
            </a:r>
            <a:r>
              <a:rPr lang="en-CA" dirty="0" smtClean="0">
                <a:latin typeface="Consolas" panose="020B0609020204030204" pitchFamily="49" charset="0"/>
                <a:cs typeface="Consolas" panose="020B0609020204030204" pitchFamily="49" charset="0"/>
              </a:rPr>
              <a:t>} };</a:t>
            </a: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std::cout &lt;&lt;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&lt;&lt; std::</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 91;</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b="1" dirty="0" smtClean="0">
                <a:solidFill>
                  <a:srgbClr val="C0000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return 0;</a:t>
            </a:r>
          </a:p>
          <a:p>
            <a:pPr marL="800100" lvl="2" indent="0">
              <a:buNone/>
            </a:pP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64852143"/>
      </p:ext>
    </p:extLst>
  </p:cSld>
  <p:clrMapOvr>
    <a:masterClrMapping/>
  </p:clrMapOvr>
  <mc:AlternateContent xmlns:mc="http://schemas.openxmlformats.org/markup-compatibility/2006">
    <mc:Choice xmlns:p14="http://schemas.microsoft.com/office/powerpoint/2010/main" Requires="p14">
      <p:transition spd="slow" p14:dur="2000" advTm="9312"/>
    </mc:Choice>
    <mc:Fallback>
      <p:transition spd="slow" advTm="9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Using the allocated memory</a:t>
            </a:r>
            <a:endParaRPr lang="en-CA" dirty="0"/>
          </a:p>
        </p:txBody>
      </p:sp>
      <p:sp>
        <p:nvSpPr>
          <p:cNvPr id="3" name="Content Placeholder 2"/>
          <p:cNvSpPr>
            <a:spLocks noGrp="1"/>
          </p:cNvSpPr>
          <p:nvPr>
            <p:ph idx="1"/>
          </p:nvPr>
        </p:nvSpPr>
        <p:spPr/>
        <p:txBody>
          <a:bodyPr/>
          <a:lstStyle/>
          <a:p>
            <a:r>
              <a:rPr lang="en-CA" dirty="0" smtClean="0"/>
              <a:t>Let’s now use this memory</a:t>
            </a:r>
            <a:endParaRPr lang="en-CA" dirty="0" smtClean="0"/>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is a local variable capable of</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storing an address</a:t>
            </a:r>
          </a:p>
          <a:p>
            <a:pPr marL="800100" lvl="2" indent="0">
              <a:buNone/>
            </a:pPr>
            <a:r>
              <a:rPr lang="en-CA" dirty="0" smtClean="0">
                <a:latin typeface="Consolas" panose="020B0609020204030204" pitchFamily="49" charset="0"/>
                <a:cs typeface="Consolas" panose="020B0609020204030204" pitchFamily="49" charset="0"/>
              </a:rPr>
              <a:t>    int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new </a:t>
            </a:r>
            <a:r>
              <a:rPr lang="en-CA" dirty="0" err="1" smtClean="0">
                <a:latin typeface="Consolas" panose="020B0609020204030204" pitchFamily="49" charset="0"/>
                <a:cs typeface="Consolas" panose="020B0609020204030204" pitchFamily="49" charset="0"/>
              </a:rPr>
              <a:t>int</a:t>
            </a:r>
            <a:r>
              <a:rPr lang="en-CA" dirty="0" smtClean="0">
                <a:latin typeface="Consolas" panose="020B0609020204030204" pitchFamily="49" charset="0"/>
                <a:cs typeface="Consolas" panose="020B0609020204030204" pitchFamily="49" charset="0"/>
              </a:rPr>
              <a:t>{42</a:t>
            </a:r>
            <a:r>
              <a:rPr lang="en-CA" dirty="0" smtClean="0">
                <a:latin typeface="Consolas" panose="020B0609020204030204" pitchFamily="49" charset="0"/>
                <a:cs typeface="Consolas" panose="020B0609020204030204" pitchFamily="49" charset="0"/>
              </a:rPr>
              <a:t>} };</a:t>
            </a: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std::cout &lt;&lt;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&lt;&lt; std::</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b="1" dirty="0" err="1" smtClean="0">
                <a:solidFill>
                  <a:srgbClr val="C00000"/>
                </a:solidFill>
                <a:latin typeface="Consolas" panose="020B0609020204030204" pitchFamily="49" charset="0"/>
                <a:cs typeface="Consolas" panose="020B0609020204030204" pitchFamily="49" charset="0"/>
              </a:rPr>
              <a:t>std</a:t>
            </a:r>
            <a:r>
              <a:rPr lang="en-US" b="1" dirty="0" smtClean="0">
                <a:solidFill>
                  <a:srgbClr val="C00000"/>
                </a:solidFill>
                <a:latin typeface="Consolas" panose="020B0609020204030204" pitchFamily="49" charset="0"/>
                <a:cs typeface="Consolas" panose="020B0609020204030204" pitchFamily="49" charset="0"/>
              </a:rPr>
              <a:t>::</a:t>
            </a:r>
            <a:r>
              <a:rPr lang="en-US" b="1" dirty="0" err="1" smtClean="0">
                <a:solidFill>
                  <a:srgbClr val="C00000"/>
                </a:solidFill>
                <a:latin typeface="Consolas" panose="020B0609020204030204" pitchFamily="49" charset="0"/>
                <a:cs typeface="Consolas" panose="020B0609020204030204" pitchFamily="49" charset="0"/>
              </a:rPr>
              <a:t>cout</a:t>
            </a:r>
            <a:r>
              <a:rPr lang="en-US" b="1" dirty="0" smtClean="0">
                <a:solidFill>
                  <a:srgbClr val="C00000"/>
                </a:solidFill>
                <a:latin typeface="Consolas" panose="020B0609020204030204" pitchFamily="49" charset="0"/>
                <a:cs typeface="Consolas" panose="020B0609020204030204" pitchFamily="49" charset="0"/>
              </a:rPr>
              <a:t> &lt;&lt; *</a:t>
            </a:r>
            <a:r>
              <a:rPr lang="en-US" b="1" dirty="0" err="1" smtClean="0">
                <a:solidFill>
                  <a:srgbClr val="C00000"/>
                </a:solidFill>
                <a:latin typeface="Consolas" panose="020B0609020204030204" pitchFamily="49" charset="0"/>
                <a:cs typeface="Consolas" panose="020B0609020204030204" pitchFamily="49" charset="0"/>
              </a:rPr>
              <a:t>p_int</a:t>
            </a:r>
            <a:r>
              <a:rPr lang="en-US" b="1" dirty="0" smtClean="0">
                <a:solidFill>
                  <a:srgbClr val="C00000"/>
                </a:solidFill>
                <a:latin typeface="Consolas" panose="020B0609020204030204" pitchFamily="49" charset="0"/>
                <a:cs typeface="Consolas" panose="020B0609020204030204" pitchFamily="49" charset="0"/>
              </a:rPr>
              <a:t> &lt;&lt; </a:t>
            </a:r>
            <a:r>
              <a:rPr lang="en-US" b="1" dirty="0" err="1" smtClean="0">
                <a:solidFill>
                  <a:srgbClr val="C00000"/>
                </a:solidFill>
                <a:latin typeface="Consolas" panose="020B0609020204030204" pitchFamily="49" charset="0"/>
                <a:cs typeface="Consolas" panose="020B0609020204030204" pitchFamily="49" charset="0"/>
              </a:rPr>
              <a:t>std</a:t>
            </a:r>
            <a:r>
              <a:rPr lang="en-US" b="1" dirty="0" smtClean="0">
                <a:solidFill>
                  <a:srgbClr val="C00000"/>
                </a:solidFill>
                <a:latin typeface="Consolas" panose="020B0609020204030204" pitchFamily="49" charset="0"/>
                <a:cs typeface="Consolas" panose="020B0609020204030204" pitchFamily="49" charset="0"/>
              </a:rPr>
              <a:t>::</a:t>
            </a:r>
            <a:r>
              <a:rPr lang="en-US" b="1" dirty="0" err="1" smtClean="0">
                <a:solidFill>
                  <a:srgbClr val="C00000"/>
                </a:solidFill>
                <a:latin typeface="Consolas" panose="020B0609020204030204" pitchFamily="49" charset="0"/>
                <a:cs typeface="Consolas" panose="020B0609020204030204" pitchFamily="49" charset="0"/>
              </a:rPr>
              <a:t>endl</a:t>
            </a:r>
            <a:r>
              <a:rPr lang="en-US" b="1" dirty="0" smtClean="0">
                <a:solidFill>
                  <a:srgbClr val="C00000"/>
                </a:solidFill>
                <a:latin typeface="Consolas" panose="020B0609020204030204" pitchFamily="49" charset="0"/>
                <a:cs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 91;</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b="1" dirty="0" smtClean="0">
                <a:solidFill>
                  <a:srgbClr val="C0000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return 0;</a:t>
            </a:r>
          </a:p>
          <a:p>
            <a:pPr marL="800100" lvl="2" indent="0">
              <a:buNone/>
            </a:pP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07800635"/>
              </p:ext>
            </p:extLst>
          </p:nvPr>
        </p:nvGraphicFramePr>
        <p:xfrm>
          <a:off x="2004392" y="5085184"/>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Georgia" panose="02040502050405020303" pitchFamily="18" charset="0"/>
                        </a:rPr>
                        <a:t> Allocated to your</a:t>
                      </a:r>
                      <a:r>
                        <a:rPr lang="en-US" sz="1400" baseline="0" dirty="0" smtClean="0">
                          <a:latin typeface="Georgia" panose="02040502050405020303" pitchFamily="18" charset="0"/>
                        </a:rPr>
                        <a:t> executing program</a:t>
                      </a:r>
                      <a:endParaRPr lang="en-CA" sz="1400" dirty="0" smtClean="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00101010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sp>
        <p:nvSpPr>
          <p:cNvPr id="6" name="TextBox 5"/>
          <p:cNvSpPr txBox="1"/>
          <p:nvPr/>
        </p:nvSpPr>
        <p:spPr>
          <a:xfrm>
            <a:off x="6228184" y="2996952"/>
            <a:ext cx="2441694" cy="70788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smtClean="0">
                <a:solidFill>
                  <a:srgbClr val="0070C0"/>
                </a:solidFill>
                <a:latin typeface="Consolas" panose="020B0609020204030204" pitchFamily="49" charset="0"/>
                <a:cs typeface="Consolas" panose="020B0609020204030204" pitchFamily="49" charset="0"/>
              </a:rPr>
              <a:t>    0x9bc0a93258</a:t>
            </a:r>
          </a:p>
        </p:txBody>
      </p:sp>
      <p:sp>
        <p:nvSpPr>
          <p:cNvPr id="8" name="Rectangle 7"/>
          <p:cNvSpPr/>
          <p:nvPr/>
        </p:nvSpPr>
        <p:spPr>
          <a:xfrm>
            <a:off x="6647099" y="3598408"/>
            <a:ext cx="607859" cy="400110"/>
          </a:xfrm>
          <a:prstGeom prst="rect">
            <a:avLst/>
          </a:prstGeom>
        </p:spPr>
        <p:txBody>
          <a:bodyPr wrap="none">
            <a:spAutoFit/>
          </a:bodyPr>
          <a:lstStyle/>
          <a:p>
            <a:r>
              <a:rPr lang="en-US" sz="2000" dirty="0">
                <a:solidFill>
                  <a:srgbClr val="0070C0"/>
                </a:solidFill>
                <a:latin typeface="Consolas" panose="020B0609020204030204" pitchFamily="49" charset="0"/>
                <a:cs typeface="Consolas" panose="020B0609020204030204" pitchFamily="49" charset="0"/>
              </a:rPr>
              <a:t> 42</a:t>
            </a:r>
            <a:endParaRPr lang="en-CA" sz="2000"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36069747"/>
      </p:ext>
    </p:extLst>
  </p:cSld>
  <p:clrMapOvr>
    <a:masterClrMapping/>
  </p:clrMapOvr>
  <mc:AlternateContent xmlns:mc="http://schemas.openxmlformats.org/markup-compatibility/2006">
    <mc:Choice xmlns:p14="http://schemas.microsoft.com/office/powerpoint/2010/main" Requires="p14">
      <p:transition spd="slow" p14:dur="2000" advTm="28930"/>
    </mc:Choice>
    <mc:Fallback>
      <p:transition spd="slow" advTm="2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Using the allocated memory</a:t>
            </a:r>
            <a:endParaRPr lang="en-CA" dirty="0"/>
          </a:p>
        </p:txBody>
      </p:sp>
      <p:sp>
        <p:nvSpPr>
          <p:cNvPr id="3" name="Content Placeholder 2"/>
          <p:cNvSpPr>
            <a:spLocks noGrp="1"/>
          </p:cNvSpPr>
          <p:nvPr>
            <p:ph idx="1"/>
          </p:nvPr>
        </p:nvSpPr>
        <p:spPr/>
        <p:txBody>
          <a:bodyPr/>
          <a:lstStyle/>
          <a:p>
            <a:r>
              <a:rPr lang="en-CA" dirty="0" smtClean="0"/>
              <a:t>Let’s now use this memory</a:t>
            </a:r>
            <a:endParaRPr lang="en-CA" dirty="0" smtClean="0"/>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is a local variable capable of</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storing an address</a:t>
            </a:r>
          </a:p>
          <a:p>
            <a:pPr marL="800100" lvl="2" indent="0">
              <a:buNone/>
            </a:pPr>
            <a:r>
              <a:rPr lang="en-CA" dirty="0" smtClean="0">
                <a:latin typeface="Consolas" panose="020B0609020204030204" pitchFamily="49" charset="0"/>
                <a:cs typeface="Consolas" panose="020B0609020204030204" pitchFamily="49" charset="0"/>
              </a:rPr>
              <a:t>    int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new </a:t>
            </a:r>
            <a:r>
              <a:rPr lang="en-CA" dirty="0" err="1" smtClean="0">
                <a:latin typeface="Consolas" panose="020B0609020204030204" pitchFamily="49" charset="0"/>
                <a:cs typeface="Consolas" panose="020B0609020204030204" pitchFamily="49" charset="0"/>
              </a:rPr>
              <a:t>int</a:t>
            </a:r>
            <a:r>
              <a:rPr lang="en-CA" dirty="0" smtClean="0">
                <a:latin typeface="Consolas" panose="020B0609020204030204" pitchFamily="49" charset="0"/>
                <a:cs typeface="Consolas" panose="020B0609020204030204" pitchFamily="49" charset="0"/>
              </a:rPr>
              <a:t>{42</a:t>
            </a:r>
            <a:r>
              <a:rPr lang="en-CA" dirty="0" smtClean="0">
                <a:latin typeface="Consolas" panose="020B0609020204030204" pitchFamily="49" charset="0"/>
                <a:cs typeface="Consolas" panose="020B0609020204030204" pitchFamily="49" charset="0"/>
              </a:rPr>
              <a:t>} };</a:t>
            </a: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std::cout &lt;&lt;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&lt;&lt; std::</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b="1" dirty="0" smtClean="0">
                <a:solidFill>
                  <a:srgbClr val="C00000"/>
                </a:solidFill>
                <a:latin typeface="Consolas" panose="020B0609020204030204" pitchFamily="49" charset="0"/>
                <a:cs typeface="Consolas" panose="020B0609020204030204" pitchFamily="49" charset="0"/>
              </a:rPr>
              <a:t>*</a:t>
            </a:r>
            <a:r>
              <a:rPr lang="en-US" b="1" dirty="0" err="1" smtClean="0">
                <a:solidFill>
                  <a:srgbClr val="C00000"/>
                </a:solidFill>
                <a:latin typeface="Consolas" panose="020B0609020204030204" pitchFamily="49" charset="0"/>
                <a:cs typeface="Consolas" panose="020B0609020204030204" pitchFamily="49" charset="0"/>
              </a:rPr>
              <a:t>p_int</a:t>
            </a:r>
            <a:r>
              <a:rPr lang="en-US" b="1" dirty="0" smtClean="0">
                <a:solidFill>
                  <a:srgbClr val="C00000"/>
                </a:solidFill>
                <a:latin typeface="Consolas" panose="020B0609020204030204" pitchFamily="49" charset="0"/>
                <a:cs typeface="Consolas" panose="020B0609020204030204" pitchFamily="49" charset="0"/>
              </a:rPr>
              <a:t> = 91;</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b="1" dirty="0" smtClean="0">
                <a:solidFill>
                  <a:srgbClr val="C0000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return 0;</a:t>
            </a:r>
          </a:p>
          <a:p>
            <a:pPr marL="800100" lvl="2" indent="0">
              <a:buNone/>
            </a:pP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85806656"/>
              </p:ext>
            </p:extLst>
          </p:nvPr>
        </p:nvGraphicFramePr>
        <p:xfrm>
          <a:off x="2004392" y="5085184"/>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Georgia" panose="02040502050405020303" pitchFamily="18" charset="0"/>
                        </a:rPr>
                        <a:t> Allocated to your</a:t>
                      </a:r>
                      <a:r>
                        <a:rPr lang="en-US" sz="1400" baseline="0" dirty="0" smtClean="0">
                          <a:latin typeface="Georgia" panose="02040502050405020303" pitchFamily="18" charset="0"/>
                        </a:rPr>
                        <a:t> executing program</a:t>
                      </a:r>
                      <a:endParaRPr lang="en-CA" sz="1400" dirty="0" smtClean="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01011011</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sp>
        <p:nvSpPr>
          <p:cNvPr id="6" name="TextBox 5"/>
          <p:cNvSpPr txBox="1"/>
          <p:nvPr/>
        </p:nvSpPr>
        <p:spPr>
          <a:xfrm>
            <a:off x="6228184" y="2996952"/>
            <a:ext cx="2441694" cy="1015663"/>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smtClean="0">
                <a:solidFill>
                  <a:srgbClr val="0070C0"/>
                </a:solidFill>
                <a:latin typeface="Consolas" panose="020B0609020204030204" pitchFamily="49" charset="0"/>
                <a:cs typeface="Consolas" panose="020B0609020204030204" pitchFamily="49" charset="0"/>
              </a:rPr>
              <a:t>    0x9bc0a93258</a:t>
            </a:r>
          </a:p>
          <a:p>
            <a:r>
              <a:rPr lang="en-US" sz="2000" dirty="0">
                <a:solidFill>
                  <a:srgbClr val="0070C0"/>
                </a:solidFill>
                <a:latin typeface="Consolas" panose="020B0609020204030204" pitchFamily="49" charset="0"/>
                <a:cs typeface="Consolas" panose="020B0609020204030204" pitchFamily="49" charset="0"/>
              </a:rPr>
              <a:t> </a:t>
            </a:r>
            <a:r>
              <a:rPr lang="en-US" sz="2000" dirty="0" smtClean="0">
                <a:solidFill>
                  <a:srgbClr val="0070C0"/>
                </a:solidFill>
                <a:latin typeface="Consolas" panose="020B0609020204030204" pitchFamily="49" charset="0"/>
                <a:cs typeface="Consolas" panose="020B0609020204030204" pitchFamily="49" charset="0"/>
              </a:rPr>
              <a:t>   42</a:t>
            </a:r>
            <a:endParaRPr lang="en-CA" sz="2000" dirty="0">
              <a:solidFill>
                <a:srgbClr val="0070C0"/>
              </a:solidFill>
              <a:latin typeface="Consolas" panose="020B0609020204030204" pitchFamily="49" charset="0"/>
              <a:cs typeface="Consolas" panose="020B0609020204030204" pitchFamily="49"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7654761"/>
      </p:ext>
    </p:extLst>
  </p:cSld>
  <p:clrMapOvr>
    <a:masterClrMapping/>
  </p:clrMapOvr>
  <mc:AlternateContent xmlns:mc="http://schemas.openxmlformats.org/markup-compatibility/2006">
    <mc:Choice xmlns:p14="http://schemas.microsoft.com/office/powerpoint/2010/main" Requires="p14">
      <p:transition spd="slow" p14:dur="2000" advTm="24859"/>
    </mc:Choice>
    <mc:Fallback>
      <p:transition spd="slow" advTm="24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Addresses</a:t>
            </a:r>
            <a:endParaRPr lang="en-CA" dirty="0"/>
          </a:p>
        </p:txBody>
      </p:sp>
      <p:sp>
        <p:nvSpPr>
          <p:cNvPr id="3" name="Content Placeholder 2"/>
          <p:cNvSpPr>
            <a:spLocks noGrp="1"/>
          </p:cNvSpPr>
          <p:nvPr>
            <p:ph idx="1"/>
          </p:nvPr>
        </p:nvSpPr>
        <p:spPr/>
        <p:txBody>
          <a:bodyPr/>
          <a:lstStyle/>
          <a:p>
            <a:r>
              <a:rPr lang="en-CA" dirty="0" smtClean="0"/>
              <a:t>In this course, you will never need to “know” a specific address</a:t>
            </a:r>
            <a:endParaRPr lang="en-CA" dirty="0" smtClean="0"/>
          </a:p>
          <a:p>
            <a:pPr lvl="1"/>
            <a:r>
              <a:rPr lang="en-CA" dirty="0" smtClean="0"/>
              <a:t>We will call functions or operators that return addresses</a:t>
            </a:r>
          </a:p>
          <a:p>
            <a:pPr lvl="1"/>
            <a:r>
              <a:rPr lang="en-US" dirty="0" smtClean="0"/>
              <a:t>Those addresses will then be stored in pointers</a:t>
            </a:r>
          </a:p>
          <a:p>
            <a:pPr lvl="1"/>
            <a:r>
              <a:rPr lang="en-US" dirty="0" smtClean="0"/>
              <a:t>We will then access and manipulate what is at that address</a:t>
            </a:r>
            <a:br>
              <a:rPr lang="en-US" dirty="0" smtClean="0"/>
            </a:br>
            <a:r>
              <a:rPr lang="en-US" dirty="0" smtClean="0"/>
              <a:t>		using the pointers</a:t>
            </a:r>
          </a:p>
          <a:p>
            <a:pPr lvl="1"/>
            <a:endParaRPr lang="en-US" dirty="0"/>
          </a:p>
          <a:p>
            <a:r>
              <a:rPr lang="en-US" dirty="0" smtClean="0"/>
              <a:t>Thus, never worry about what an address might be</a:t>
            </a:r>
          </a:p>
          <a:p>
            <a:pPr lvl="1"/>
            <a:r>
              <a:rPr lang="en-US" dirty="0" smtClean="0"/>
              <a:t>You will only look at addresses if you are debugging your code</a:t>
            </a:r>
          </a:p>
          <a:p>
            <a:pPr lvl="1"/>
            <a:r>
              <a:rPr lang="en-US" dirty="0" smtClean="0"/>
              <a:t>Even then, you don’t care about the exact values,</a:t>
            </a:r>
          </a:p>
          <a:p>
            <a:pPr marL="457200" lvl="1" indent="0">
              <a:buNone/>
            </a:pPr>
            <a:r>
              <a:rPr lang="en-US" dirty="0"/>
              <a:t>	</a:t>
            </a:r>
            <a:r>
              <a:rPr lang="en-US" dirty="0" smtClean="0"/>
              <a:t>you will simply be comparing the addresses against each other</a:t>
            </a: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69673"/>
    </mc:Choice>
    <mc:Fallback>
      <p:transition spd="slow" advTm="69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Using the allocated memory</a:t>
            </a:r>
            <a:endParaRPr lang="en-CA" dirty="0"/>
          </a:p>
        </p:txBody>
      </p:sp>
      <p:sp>
        <p:nvSpPr>
          <p:cNvPr id="3" name="Content Placeholder 2"/>
          <p:cNvSpPr>
            <a:spLocks noGrp="1"/>
          </p:cNvSpPr>
          <p:nvPr>
            <p:ph idx="1"/>
          </p:nvPr>
        </p:nvSpPr>
        <p:spPr/>
        <p:txBody>
          <a:bodyPr/>
          <a:lstStyle/>
          <a:p>
            <a:r>
              <a:rPr lang="en-CA" dirty="0" smtClean="0"/>
              <a:t>Let’s now use this memory</a:t>
            </a:r>
            <a:endParaRPr lang="en-CA" dirty="0" smtClean="0"/>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is a local variable capable of</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storing an address</a:t>
            </a:r>
          </a:p>
          <a:p>
            <a:pPr marL="800100" lvl="2" indent="0">
              <a:buNone/>
            </a:pPr>
            <a:r>
              <a:rPr lang="en-CA" dirty="0" smtClean="0">
                <a:latin typeface="Consolas" panose="020B0609020204030204" pitchFamily="49" charset="0"/>
                <a:cs typeface="Consolas" panose="020B0609020204030204" pitchFamily="49" charset="0"/>
              </a:rPr>
              <a:t>    int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new </a:t>
            </a:r>
            <a:r>
              <a:rPr lang="en-CA" dirty="0" err="1" smtClean="0">
                <a:latin typeface="Consolas" panose="020B0609020204030204" pitchFamily="49" charset="0"/>
                <a:cs typeface="Consolas" panose="020B0609020204030204" pitchFamily="49" charset="0"/>
              </a:rPr>
              <a:t>int</a:t>
            </a:r>
            <a:r>
              <a:rPr lang="en-CA" dirty="0" smtClean="0">
                <a:latin typeface="Consolas" panose="020B0609020204030204" pitchFamily="49" charset="0"/>
                <a:cs typeface="Consolas" panose="020B0609020204030204" pitchFamily="49" charset="0"/>
              </a:rPr>
              <a:t>{42</a:t>
            </a:r>
            <a:r>
              <a:rPr lang="en-CA" dirty="0" smtClean="0">
                <a:latin typeface="Consolas" panose="020B0609020204030204" pitchFamily="49" charset="0"/>
                <a:cs typeface="Consolas" panose="020B0609020204030204" pitchFamily="49" charset="0"/>
              </a:rPr>
              <a:t>} };</a:t>
            </a: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std::cout &lt;&lt; </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 &lt;&lt; std::</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 91;</a:t>
            </a:r>
          </a:p>
          <a:p>
            <a:pPr marL="800100" lvl="2"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b="1" dirty="0" err="1" smtClean="0">
                <a:solidFill>
                  <a:srgbClr val="C00000"/>
                </a:solidFill>
                <a:latin typeface="Consolas" panose="020B0609020204030204" pitchFamily="49" charset="0"/>
                <a:cs typeface="Consolas" panose="020B0609020204030204" pitchFamily="49" charset="0"/>
              </a:rPr>
              <a:t>std</a:t>
            </a:r>
            <a:r>
              <a:rPr lang="en-US" b="1" dirty="0" smtClean="0">
                <a:solidFill>
                  <a:srgbClr val="C00000"/>
                </a:solidFill>
                <a:latin typeface="Consolas" panose="020B0609020204030204" pitchFamily="49" charset="0"/>
                <a:cs typeface="Consolas" panose="020B0609020204030204" pitchFamily="49" charset="0"/>
              </a:rPr>
              <a:t>::</a:t>
            </a:r>
            <a:r>
              <a:rPr lang="en-US" b="1" dirty="0" err="1" smtClean="0">
                <a:solidFill>
                  <a:srgbClr val="C00000"/>
                </a:solidFill>
                <a:latin typeface="Consolas" panose="020B0609020204030204" pitchFamily="49" charset="0"/>
                <a:cs typeface="Consolas" panose="020B0609020204030204" pitchFamily="49" charset="0"/>
              </a:rPr>
              <a:t>cout</a:t>
            </a:r>
            <a:r>
              <a:rPr lang="en-US" b="1" dirty="0" smtClean="0">
                <a:solidFill>
                  <a:srgbClr val="C00000"/>
                </a:solidFill>
                <a:latin typeface="Consolas" panose="020B0609020204030204" pitchFamily="49" charset="0"/>
                <a:cs typeface="Consolas" panose="020B0609020204030204" pitchFamily="49" charset="0"/>
              </a:rPr>
              <a:t> &lt;&lt; *</a:t>
            </a:r>
            <a:r>
              <a:rPr lang="en-US" b="1" dirty="0" err="1" smtClean="0">
                <a:solidFill>
                  <a:srgbClr val="C00000"/>
                </a:solidFill>
                <a:latin typeface="Consolas" panose="020B0609020204030204" pitchFamily="49" charset="0"/>
                <a:cs typeface="Consolas" panose="020B0609020204030204" pitchFamily="49" charset="0"/>
              </a:rPr>
              <a:t>p_int</a:t>
            </a:r>
            <a:r>
              <a:rPr lang="en-US" b="1" dirty="0" smtClean="0">
                <a:solidFill>
                  <a:srgbClr val="C00000"/>
                </a:solidFill>
                <a:latin typeface="Consolas" panose="020B0609020204030204" pitchFamily="49" charset="0"/>
                <a:cs typeface="Consolas" panose="020B0609020204030204" pitchFamily="49" charset="0"/>
              </a:rPr>
              <a:t> &lt;&lt; </a:t>
            </a:r>
            <a:r>
              <a:rPr lang="en-US" b="1" dirty="0" err="1" smtClean="0">
                <a:solidFill>
                  <a:srgbClr val="C00000"/>
                </a:solidFill>
                <a:latin typeface="Consolas" panose="020B0609020204030204" pitchFamily="49" charset="0"/>
                <a:cs typeface="Consolas" panose="020B0609020204030204" pitchFamily="49" charset="0"/>
              </a:rPr>
              <a:t>std</a:t>
            </a:r>
            <a:r>
              <a:rPr lang="en-US" b="1" dirty="0" smtClean="0">
                <a:solidFill>
                  <a:srgbClr val="C00000"/>
                </a:solidFill>
                <a:latin typeface="Consolas" panose="020B0609020204030204" pitchFamily="49" charset="0"/>
                <a:cs typeface="Consolas" panose="020B0609020204030204" pitchFamily="49" charset="0"/>
              </a:rPr>
              <a:t>::</a:t>
            </a:r>
            <a:r>
              <a:rPr lang="en-US" b="1" dirty="0" err="1" smtClean="0">
                <a:solidFill>
                  <a:srgbClr val="C00000"/>
                </a:solidFill>
                <a:latin typeface="Consolas" panose="020B0609020204030204" pitchFamily="49" charset="0"/>
                <a:cs typeface="Consolas" panose="020B0609020204030204" pitchFamily="49" charset="0"/>
              </a:rPr>
              <a:t>endl</a:t>
            </a:r>
            <a:r>
              <a:rPr lang="en-US" b="1" dirty="0" smtClean="0">
                <a:solidFill>
                  <a:srgbClr val="C00000"/>
                </a:solidFill>
                <a:latin typeface="Consolas" panose="020B0609020204030204" pitchFamily="49" charset="0"/>
                <a:cs typeface="Consolas" panose="020B0609020204030204" pitchFamily="49" charset="0"/>
              </a:rPr>
              <a:t>;</a:t>
            </a:r>
            <a:endParaRPr lang="en-CA" b="1" dirty="0" smtClean="0">
              <a:solidFill>
                <a:srgbClr val="C00000"/>
              </a:solidFill>
              <a:latin typeface="Consolas" panose="020B0609020204030204" pitchFamily="49" charset="0"/>
              <a:cs typeface="Consolas" panose="020B0609020204030204" pitchFamily="49" charset="0"/>
            </a:endParaRP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b="1" dirty="0" smtClean="0">
                <a:solidFill>
                  <a:srgbClr val="C00000"/>
                </a:solidFill>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return 0;</a:t>
            </a:r>
          </a:p>
          <a:p>
            <a:pPr marL="800100" lvl="2" indent="0">
              <a:buNone/>
            </a:pPr>
            <a:r>
              <a:rPr lang="en-CA" dirty="0">
                <a:latin typeface="Consolas" panose="020B0609020204030204" pitchFamily="49" charset="0"/>
                <a:cs typeface="Consolas" panose="020B0609020204030204" pitchFamily="49" charset="0"/>
              </a:rPr>
              <a:t>}</a:t>
            </a:r>
            <a:endParaRPr lang="en-CA" dirty="0" smtClean="0">
              <a:latin typeface="Consolas" panose="020B0609020204030204" pitchFamily="49" charset="0"/>
              <a:cs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21716566"/>
              </p:ext>
            </p:extLst>
          </p:nvPr>
        </p:nvGraphicFramePr>
        <p:xfrm>
          <a:off x="2004392" y="5085184"/>
          <a:ext cx="6096000" cy="1706880"/>
        </p:xfrm>
        <a:graphic>
          <a:graphicData uri="http://schemas.openxmlformats.org/drawingml/2006/table">
            <a:tbl>
              <a:tblPr firstRow="1" bandRow="1">
                <a:tableStyleId>{2D5ABB26-0587-4C30-8999-92F81FD0307C}</a:tableStyleId>
              </a:tblPr>
              <a:tblGrid>
                <a:gridCol w="1944216"/>
                <a:gridCol w="936104"/>
                <a:gridCol w="3215680"/>
              </a:tblGrid>
              <a:tr h="0">
                <a:tc>
                  <a:txBody>
                    <a:bodyPr/>
                    <a:lstStyle/>
                    <a:p>
                      <a:endParaRPr lang="en-CA" sz="1400" dirty="0"/>
                    </a:p>
                  </a:txBody>
                  <a:tcPr marL="0" marR="0" marT="0" marB="0"/>
                </a:tc>
                <a:tc>
                  <a:txBody>
                    <a:bodyPr/>
                    <a:lstStyle/>
                    <a:p>
                      <a:pPr algn="ctr"/>
                      <a:r>
                        <a:rPr lang="en-CA" sz="1400" b="1" dirty="0" smtClean="0"/>
                        <a:t>⋮</a:t>
                      </a:r>
                      <a:endParaRPr lang="en-CA" sz="1400" b="1" dirty="0"/>
                    </a:p>
                  </a:txBody>
                  <a:tcPr marL="0" marR="0" marT="0" marB="0">
                    <a:lnB w="12700" cap="flat" cmpd="sng" algn="ctr">
                      <a:solidFill>
                        <a:schemeClr val="tx1"/>
                      </a:solidFill>
                      <a:prstDash val="solid"/>
                      <a:round/>
                      <a:headEnd type="none" w="med" len="med"/>
                      <a:tailEnd type="none" w="med" len="med"/>
                    </a:lnB>
                  </a:tcPr>
                </a:tc>
                <a:tc>
                  <a:txBody>
                    <a:bodyPr/>
                    <a:lstStyle/>
                    <a:p>
                      <a:endParaRPr lang="en-CA" sz="1400"/>
                    </a:p>
                  </a:txBody>
                  <a:tcPr marL="0" marR="0" marT="0" marB="0"/>
                </a:tc>
              </a:tr>
              <a:tr h="127248">
                <a:tc>
                  <a:txBody>
                    <a:bodyPr/>
                    <a:lstStyle/>
                    <a:p>
                      <a:r>
                        <a:rPr lang="en-US" sz="1400" dirty="0" smtClean="0">
                          <a:latin typeface="Consolas" panose="020B0609020204030204" pitchFamily="49" charset="0"/>
                        </a:rPr>
                        <a:t>0x0000009bc0a93257</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tc>
                  <a:txBody>
                    <a:bodyPr/>
                    <a:lstStyle/>
                    <a:p>
                      <a:r>
                        <a:rPr lang="en-US" sz="1400" dirty="0" smtClean="0"/>
                        <a:t> </a:t>
                      </a:r>
                      <a:endParaRPr lang="en-CA" sz="1400" dirty="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0x0000009bc0a93258</a:t>
                      </a:r>
                      <a:endParaRPr lang="en-CA" sz="14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Georgia" panose="02040502050405020303" pitchFamily="18" charset="0"/>
                        </a:rPr>
                        <a:t> Allocated to your</a:t>
                      </a:r>
                      <a:r>
                        <a:rPr lang="en-US" sz="1400" baseline="0" dirty="0" smtClean="0">
                          <a:latin typeface="Georgia" panose="02040502050405020303" pitchFamily="18" charset="0"/>
                        </a:rPr>
                        <a:t> executing program</a:t>
                      </a:r>
                      <a:endParaRPr lang="en-CA" sz="1400" dirty="0" smtClean="0">
                        <a:latin typeface="Georgia" panose="02040502050405020303" pitchFamily="18" charset="0"/>
                      </a:endParaRPr>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0x0000009bc0a93259</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48952">
                <a:tc>
                  <a:txBody>
                    <a:bodyPr/>
                    <a:lstStyle/>
                    <a:p>
                      <a:r>
                        <a:rPr lang="en-US" sz="1400" dirty="0" smtClean="0">
                          <a:latin typeface="Consolas" panose="020B0609020204030204" pitchFamily="49" charset="0"/>
                        </a:rPr>
                        <a:t>0x0000009bc0a9325a</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00000000</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132184">
                <a:tc>
                  <a:txBody>
                    <a:bodyPr/>
                    <a:lstStyle/>
                    <a:p>
                      <a:r>
                        <a:rPr lang="en-US" sz="1400" dirty="0" smtClean="0">
                          <a:latin typeface="Consolas" panose="020B0609020204030204" pitchFamily="49" charset="0"/>
                        </a:rPr>
                        <a:t>0x0000009bc0a9325b</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400" dirty="0" smtClean="0">
                          <a:latin typeface="Consolas" panose="020B0609020204030204" pitchFamily="49" charset="0"/>
                        </a:rPr>
                        <a:t>01011011</a:t>
                      </a: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r>
                        <a:rPr lang="en-US" sz="1400" dirty="0" smtClean="0">
                          <a:latin typeface="Consolas" panose="020B0609020204030204" pitchFamily="49" charset="0"/>
                        </a:rPr>
                        <a:t>0x0000009bc0a9325c</a:t>
                      </a:r>
                      <a:endParaRPr lang="en-CA" sz="14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endParaRPr lang="en-CA" sz="14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400" dirty="0"/>
                    </a:p>
                  </a:txBody>
                  <a:tcPr marL="0" marR="0" marT="0" marB="0">
                    <a:lnL w="12700" cap="flat" cmpd="sng" algn="ctr">
                      <a:solidFill>
                        <a:schemeClr val="tx1"/>
                      </a:solidFill>
                      <a:prstDash val="solid"/>
                      <a:round/>
                      <a:headEnd type="none" w="med" len="med"/>
                      <a:tailEnd type="none" w="med" len="med"/>
                    </a:lnL>
                  </a:tcPr>
                </a:tc>
              </a:tr>
              <a:tr h="0">
                <a:tc>
                  <a:txBody>
                    <a:bodyPr/>
                    <a:lstStyle/>
                    <a:p>
                      <a:endParaRPr lang="en-CA" sz="1400"/>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400" b="1" dirty="0" smtClean="0"/>
                        <a:t>⋮</a:t>
                      </a:r>
                    </a:p>
                  </a:txBody>
                  <a:tcPr marL="0" marR="0" marT="0" marB="0">
                    <a:lnT w="12700" cap="flat" cmpd="sng" algn="ctr">
                      <a:solidFill>
                        <a:schemeClr val="tx1"/>
                      </a:solidFill>
                      <a:prstDash val="solid"/>
                      <a:round/>
                      <a:headEnd type="none" w="med" len="med"/>
                      <a:tailEnd type="none" w="med" len="med"/>
                    </a:lnT>
                  </a:tcPr>
                </a:tc>
                <a:tc>
                  <a:txBody>
                    <a:bodyPr/>
                    <a:lstStyle/>
                    <a:p>
                      <a:endParaRPr lang="en-CA" sz="1400" dirty="0"/>
                    </a:p>
                  </a:txBody>
                  <a:tcPr marL="0" marR="0" marT="0" marB="0"/>
                </a:tc>
              </a:tr>
            </a:tbl>
          </a:graphicData>
        </a:graphic>
      </p:graphicFrame>
      <p:sp>
        <p:nvSpPr>
          <p:cNvPr id="6" name="TextBox 5"/>
          <p:cNvSpPr txBox="1"/>
          <p:nvPr/>
        </p:nvSpPr>
        <p:spPr>
          <a:xfrm>
            <a:off x="6228184" y="2996952"/>
            <a:ext cx="2441694" cy="1015663"/>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smtClean="0">
                <a:solidFill>
                  <a:srgbClr val="0070C0"/>
                </a:solidFill>
                <a:latin typeface="Consolas" panose="020B0609020204030204" pitchFamily="49" charset="0"/>
                <a:cs typeface="Consolas" panose="020B0609020204030204" pitchFamily="49" charset="0"/>
              </a:rPr>
              <a:t>    0x9bc0a93258</a:t>
            </a:r>
          </a:p>
          <a:p>
            <a:r>
              <a:rPr lang="en-US" sz="2000" dirty="0">
                <a:solidFill>
                  <a:srgbClr val="0070C0"/>
                </a:solidFill>
                <a:latin typeface="Consolas" panose="020B0609020204030204" pitchFamily="49" charset="0"/>
                <a:cs typeface="Consolas" panose="020B0609020204030204" pitchFamily="49" charset="0"/>
              </a:rPr>
              <a:t> </a:t>
            </a:r>
            <a:r>
              <a:rPr lang="en-US" sz="2000" dirty="0" smtClean="0">
                <a:solidFill>
                  <a:srgbClr val="0070C0"/>
                </a:solidFill>
                <a:latin typeface="Consolas" panose="020B0609020204030204" pitchFamily="49" charset="0"/>
                <a:cs typeface="Consolas" panose="020B0609020204030204" pitchFamily="49" charset="0"/>
              </a:rPr>
              <a:t>   42</a:t>
            </a:r>
            <a:endParaRPr lang="en-CA" sz="2000" dirty="0">
              <a:solidFill>
                <a:srgbClr val="0070C0"/>
              </a:solidFill>
              <a:latin typeface="Consolas" panose="020B0609020204030204" pitchFamily="49" charset="0"/>
              <a:cs typeface="Consolas" panose="020B0609020204030204" pitchFamily="49" charset="0"/>
            </a:endParaRPr>
          </a:p>
        </p:txBody>
      </p:sp>
      <p:sp>
        <p:nvSpPr>
          <p:cNvPr id="7" name="Rectangle 6"/>
          <p:cNvSpPr/>
          <p:nvPr/>
        </p:nvSpPr>
        <p:spPr>
          <a:xfrm>
            <a:off x="6647099" y="3908932"/>
            <a:ext cx="607859" cy="400110"/>
          </a:xfrm>
          <a:prstGeom prst="rect">
            <a:avLst/>
          </a:prstGeom>
        </p:spPr>
        <p:txBody>
          <a:bodyPr wrap="none">
            <a:spAutoFit/>
          </a:bodyPr>
          <a:lstStyle/>
          <a:p>
            <a:r>
              <a:rPr lang="en-US" sz="2000" dirty="0">
                <a:solidFill>
                  <a:srgbClr val="0070C0"/>
                </a:solidFill>
                <a:latin typeface="Consolas" panose="020B0609020204030204" pitchFamily="49" charset="0"/>
                <a:cs typeface="Consolas" panose="020B0609020204030204" pitchFamily="49" charset="0"/>
              </a:rPr>
              <a:t> </a:t>
            </a:r>
            <a:r>
              <a:rPr lang="en-US" sz="2000" dirty="0" smtClean="0">
                <a:solidFill>
                  <a:srgbClr val="0070C0"/>
                </a:solidFill>
                <a:latin typeface="Consolas" panose="020B0609020204030204" pitchFamily="49" charset="0"/>
                <a:cs typeface="Consolas" panose="020B0609020204030204" pitchFamily="49" charset="0"/>
              </a:rPr>
              <a:t>91</a:t>
            </a:r>
            <a:endParaRPr lang="en-CA" sz="2000"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06744278"/>
      </p:ext>
    </p:extLst>
  </p:cSld>
  <p:clrMapOvr>
    <a:masterClrMapping/>
  </p:clrMapOvr>
  <mc:AlternateContent xmlns:mc="http://schemas.openxmlformats.org/markup-compatibility/2006">
    <mc:Choice xmlns:p14="http://schemas.microsoft.com/office/powerpoint/2010/main" Requires="p14">
      <p:transition spd="slow" p14:dur="2000" advTm="23898"/>
    </mc:Choice>
    <mc:Fallback>
      <p:transition spd="slow" advTm="2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new</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Note that the operating system cleans up your mess after your program exits</a:t>
            </a:r>
          </a:p>
          <a:p>
            <a:pPr lvl="1"/>
            <a:r>
              <a:rPr lang="en-CA" dirty="0" smtClean="0"/>
              <a:t>Is this a good idea?</a:t>
            </a:r>
          </a:p>
          <a:p>
            <a:pPr lvl="1"/>
            <a:r>
              <a:rPr lang="en-CA" dirty="0" smtClean="0"/>
              <a:t>Suppose you open a tab on your web browser</a:t>
            </a:r>
          </a:p>
          <a:p>
            <a:pPr lvl="2"/>
            <a:r>
              <a:rPr lang="en-CA" dirty="0" smtClean="0"/>
              <a:t>That tab requires memory to be dynamically allocated</a:t>
            </a:r>
          </a:p>
          <a:p>
            <a:pPr lvl="3"/>
            <a:r>
              <a:rPr lang="en-CA" dirty="0" smtClean="0"/>
              <a:t>A lot of memory if it is, for example, YouTube</a:t>
            </a:r>
          </a:p>
          <a:p>
            <a:pPr lvl="1"/>
            <a:endParaRPr lang="en-CA" dirty="0" smtClean="0"/>
          </a:p>
          <a:p>
            <a:pPr lvl="1"/>
            <a:endParaRPr lang="en-CA" dirty="0" smtClean="0"/>
          </a:p>
          <a:p>
            <a:pPr lvl="1"/>
            <a:endParaRPr lang="en-CA" dirty="0"/>
          </a:p>
          <a:p>
            <a:pPr lvl="1"/>
            <a:endParaRPr lang="en-CA" dirty="0" smtClean="0"/>
          </a:p>
          <a:p>
            <a:pPr lvl="1"/>
            <a:endParaRPr lang="en-CA" dirty="0"/>
          </a:p>
          <a:p>
            <a:pPr lvl="1"/>
            <a:endParaRPr lang="en-CA" dirty="0" smtClean="0"/>
          </a:p>
          <a:p>
            <a:pPr lvl="1"/>
            <a:r>
              <a:rPr lang="en-CA" dirty="0" smtClean="0"/>
              <a:t>Suppose you now close that tab…</a:t>
            </a:r>
          </a:p>
          <a:p>
            <a:pPr lvl="2"/>
            <a:r>
              <a:rPr lang="en-CA" dirty="0" smtClean="0"/>
              <a:t>Is it necessary that that memory remain allocated to the browser?</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1106" y="3684800"/>
            <a:ext cx="2839046" cy="19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28043442"/>
      </p:ext>
    </p:extLst>
  </p:cSld>
  <p:clrMapOvr>
    <a:masterClrMapping/>
  </p:clrMapOvr>
  <mc:AlternateContent xmlns:mc="http://schemas.openxmlformats.org/markup-compatibility/2006">
    <mc:Choice xmlns:p14="http://schemas.microsoft.com/office/powerpoint/2010/main" Requires="p14">
      <p:transition spd="slow" p14:dur="2000" advTm="73269"/>
    </mc:Choice>
    <mc:Fallback>
      <p:transition spd="slow" advTm="73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delete</a:t>
            </a:r>
            <a:r>
              <a:rPr lang="en-CA" dirty="0" smtClean="0"/>
              <a:t> operator</a:t>
            </a:r>
            <a:endParaRPr lang="en-CA" dirty="0"/>
          </a:p>
        </p:txBody>
      </p:sp>
      <p:sp>
        <p:nvSpPr>
          <p:cNvPr id="3" name="Content Placeholder 2"/>
          <p:cNvSpPr>
            <a:spLocks noGrp="1"/>
          </p:cNvSpPr>
          <p:nvPr>
            <p:ph idx="1"/>
          </p:nvPr>
        </p:nvSpPr>
        <p:spPr/>
        <p:txBody>
          <a:bodyPr/>
          <a:lstStyle/>
          <a:p>
            <a:r>
              <a:rPr lang="en-CA" dirty="0" smtClean="0"/>
              <a:t>Just like programs can request memory, programs are able to explicitly tell the operating system when that memory is no longer needed</a:t>
            </a:r>
          </a:p>
          <a:p>
            <a:pPr marL="1257300" lvl="3" indent="0">
              <a:buNone/>
            </a:pPr>
            <a:r>
              <a:rPr lang="en-CA" sz="1800" dirty="0">
                <a:latin typeface="Consolas" panose="020B0609020204030204" pitchFamily="49" charset="0"/>
                <a:cs typeface="Consolas" panose="020B0609020204030204" pitchFamily="49" charset="0"/>
              </a:rPr>
              <a:t>int main() {</a:t>
            </a:r>
          </a:p>
          <a:p>
            <a:pPr marL="1257300" lvl="3" indent="0">
              <a:buNone/>
            </a:pPr>
            <a:r>
              <a:rPr lang="en-CA" sz="1800" dirty="0">
                <a:latin typeface="Consolas" panose="020B0609020204030204" pitchFamily="49" charset="0"/>
                <a:cs typeface="Consolas" panose="020B0609020204030204" pitchFamily="49" charset="0"/>
              </a:rPr>
              <a:t>    // </a:t>
            </a:r>
            <a:r>
              <a:rPr lang="en-CA" sz="1800" dirty="0" err="1">
                <a:latin typeface="Consolas" panose="020B0609020204030204" pitchFamily="49" charset="0"/>
                <a:cs typeface="Consolas" panose="020B0609020204030204" pitchFamily="49" charset="0"/>
              </a:rPr>
              <a:t>p_int</a:t>
            </a:r>
            <a:r>
              <a:rPr lang="en-CA" sz="1800" dirty="0">
                <a:latin typeface="Consolas" panose="020B0609020204030204" pitchFamily="49" charset="0"/>
                <a:cs typeface="Consolas" panose="020B0609020204030204" pitchFamily="49" charset="0"/>
              </a:rPr>
              <a:t> is a local variable capable of</a:t>
            </a:r>
          </a:p>
          <a:p>
            <a:pPr marL="1257300" lvl="3" indent="0">
              <a:buNone/>
            </a:pPr>
            <a:r>
              <a:rPr lang="en-CA" sz="1800" dirty="0">
                <a:latin typeface="Consolas" panose="020B0609020204030204" pitchFamily="49" charset="0"/>
                <a:cs typeface="Consolas" panose="020B0609020204030204" pitchFamily="49" charset="0"/>
              </a:rPr>
              <a:t>    // storing an address</a:t>
            </a:r>
          </a:p>
          <a:p>
            <a:pPr marL="1257300" lvl="3" indent="0">
              <a:buNone/>
            </a:pPr>
            <a:r>
              <a:rPr lang="en-CA" sz="1800" dirty="0">
                <a:latin typeface="Consolas" panose="020B0609020204030204" pitchFamily="49" charset="0"/>
                <a:cs typeface="Consolas" panose="020B0609020204030204" pitchFamily="49" charset="0"/>
              </a:rPr>
              <a:t>    int *</a:t>
            </a:r>
            <a:r>
              <a:rPr lang="en-CA" sz="1800" dirty="0" err="1">
                <a:latin typeface="Consolas" panose="020B0609020204030204" pitchFamily="49" charset="0"/>
                <a:cs typeface="Consolas" panose="020B0609020204030204" pitchFamily="49" charset="0"/>
              </a:rPr>
              <a:t>p_int</a:t>
            </a:r>
            <a:r>
              <a:rPr lang="en-CA" sz="1800" dirty="0">
                <a:latin typeface="Consolas" panose="020B0609020204030204" pitchFamily="49" charset="0"/>
                <a:cs typeface="Consolas" panose="020B0609020204030204" pitchFamily="49" charset="0"/>
              </a:rPr>
              <a:t>{};</a:t>
            </a:r>
          </a:p>
          <a:p>
            <a:pPr marL="1257300" lvl="3" indent="0">
              <a:buNone/>
            </a:pPr>
            <a:endParaRPr lang="en-CA" sz="1800" dirty="0">
              <a:latin typeface="Consolas" panose="020B0609020204030204" pitchFamily="49" charset="0"/>
              <a:cs typeface="Consolas" panose="020B0609020204030204" pitchFamily="49" charset="0"/>
            </a:endParaRPr>
          </a:p>
          <a:p>
            <a:pPr marL="1257300" lvl="3" indent="0">
              <a:buNone/>
            </a:pPr>
            <a:r>
              <a:rPr lang="en-CA" sz="1800" dirty="0">
                <a:latin typeface="Consolas" panose="020B0609020204030204" pitchFamily="49" charset="0"/>
                <a:cs typeface="Consolas" panose="020B0609020204030204" pitchFamily="49" charset="0"/>
              </a:rPr>
              <a:t>    </a:t>
            </a:r>
            <a:r>
              <a:rPr lang="en-CA" sz="1800" dirty="0" err="1">
                <a:latin typeface="Consolas" panose="020B0609020204030204" pitchFamily="49" charset="0"/>
                <a:cs typeface="Consolas" panose="020B0609020204030204" pitchFamily="49" charset="0"/>
              </a:rPr>
              <a:t>p_int</a:t>
            </a:r>
            <a:r>
              <a:rPr lang="en-CA" sz="1800" dirty="0">
                <a:latin typeface="Consolas" panose="020B0609020204030204" pitchFamily="49" charset="0"/>
                <a:cs typeface="Consolas" panose="020B0609020204030204" pitchFamily="49" charset="0"/>
              </a:rPr>
              <a:t> = new int{42};</a:t>
            </a:r>
          </a:p>
          <a:p>
            <a:pPr marL="1257300" lvl="3" indent="0">
              <a:buNone/>
            </a:pPr>
            <a:r>
              <a:rPr lang="en-CA" sz="1800" dirty="0">
                <a:latin typeface="Consolas" panose="020B0609020204030204" pitchFamily="49" charset="0"/>
                <a:cs typeface="Consolas" panose="020B0609020204030204" pitchFamily="49" charset="0"/>
              </a:rPr>
              <a:t>    std::cout &lt;&lt; </a:t>
            </a:r>
            <a:r>
              <a:rPr lang="en-CA" sz="1800" dirty="0" err="1">
                <a:latin typeface="Consolas" panose="020B0609020204030204" pitchFamily="49" charset="0"/>
                <a:cs typeface="Consolas" panose="020B0609020204030204" pitchFamily="49" charset="0"/>
              </a:rPr>
              <a:t>p_int</a:t>
            </a:r>
            <a:r>
              <a:rPr lang="en-CA" sz="1800" dirty="0">
                <a:latin typeface="Consolas" panose="020B0609020204030204" pitchFamily="49" charset="0"/>
                <a:cs typeface="Consolas" panose="020B0609020204030204" pitchFamily="49" charset="0"/>
              </a:rPr>
              <a:t> &lt;&lt; std::endl;</a:t>
            </a:r>
          </a:p>
          <a:p>
            <a:pPr marL="1257300" lvl="3" indent="0">
              <a:buNone/>
            </a:pPr>
            <a:endParaRPr lang="en-CA" sz="1800" dirty="0" smtClean="0">
              <a:latin typeface="Consolas" panose="020B0609020204030204" pitchFamily="49" charset="0"/>
              <a:cs typeface="Consolas" panose="020B0609020204030204" pitchFamily="49" charset="0"/>
            </a:endParaRPr>
          </a:p>
          <a:p>
            <a:pPr marL="1257300" lvl="3" indent="0">
              <a:buNone/>
            </a:pPr>
            <a:r>
              <a:rPr lang="en-CA" sz="1800" b="1" dirty="0">
                <a:solidFill>
                  <a:srgbClr val="FF0000"/>
                </a:solidFill>
                <a:latin typeface="Consolas" panose="020B0609020204030204" pitchFamily="49" charset="0"/>
                <a:cs typeface="Consolas" panose="020B0609020204030204" pitchFamily="49" charset="0"/>
              </a:rPr>
              <a:t> </a:t>
            </a:r>
            <a:r>
              <a:rPr lang="en-CA" sz="1800" b="1" dirty="0" smtClean="0">
                <a:solidFill>
                  <a:srgbClr val="FF0000"/>
                </a:solidFill>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delete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a:t>
            </a:r>
          </a:p>
          <a:p>
            <a:pPr marL="1257300" lvl="3"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 = nullptr;</a:t>
            </a:r>
          </a:p>
          <a:p>
            <a:pPr marL="1257300" lvl="3" indent="0">
              <a:buNone/>
            </a:pPr>
            <a:endParaRPr lang="en-CA" sz="1800" dirty="0">
              <a:latin typeface="Consolas" panose="020B0609020204030204" pitchFamily="49" charset="0"/>
              <a:cs typeface="Consolas" panose="020B0609020204030204" pitchFamily="49" charset="0"/>
            </a:endParaRPr>
          </a:p>
          <a:p>
            <a:pPr marL="1257300" lvl="3" indent="0">
              <a:buNone/>
            </a:pPr>
            <a:r>
              <a:rPr lang="en-CA" sz="1800" dirty="0">
                <a:latin typeface="Consolas" panose="020B0609020204030204" pitchFamily="49" charset="0"/>
                <a:cs typeface="Consolas" panose="020B0609020204030204" pitchFamily="49" charset="0"/>
              </a:rPr>
              <a:t>    return 0;</a:t>
            </a:r>
          </a:p>
          <a:p>
            <a:pPr marL="1257300" lvl="3" indent="0">
              <a:buNone/>
            </a:pPr>
            <a:r>
              <a:rPr lang="en-CA" sz="1800" dirty="0">
                <a:latin typeface="Consolas" panose="020B0609020204030204" pitchFamily="49" charset="0"/>
                <a:cs typeface="Consolas" panose="020B0609020204030204" pitchFamily="49" charset="0"/>
              </a:rPr>
              <a:t>}</a:t>
            </a:r>
          </a:p>
          <a:p>
            <a:endParaRPr lang="en-CA" dirty="0" smtClean="0"/>
          </a:p>
        </p:txBody>
      </p:sp>
      <p:sp>
        <p:nvSpPr>
          <p:cNvPr id="5" name="TextBox 4"/>
          <p:cNvSpPr txBox="1"/>
          <p:nvPr/>
        </p:nvSpPr>
        <p:spPr>
          <a:xfrm>
            <a:off x="4716016" y="4941168"/>
            <a:ext cx="3993401" cy="70788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address stored in </a:t>
            </a:r>
            <a:r>
              <a:rPr lang="en-CA" sz="2000" dirty="0" err="1" smtClean="0">
                <a:solidFill>
                  <a:srgbClr val="0070C0"/>
                </a:solidFill>
                <a:latin typeface="Consolas" panose="020B0609020204030204" pitchFamily="49" charset="0"/>
              </a:rPr>
              <a:t>p_int</a:t>
            </a:r>
            <a:endParaRPr lang="en-CA" sz="2000" dirty="0">
              <a:solidFill>
                <a:srgbClr val="0070C0"/>
              </a:solidFill>
              <a:latin typeface="Georgia" panose="02040502050405020303" pitchFamily="18" charset="0"/>
            </a:endParaRPr>
          </a:p>
          <a:p>
            <a:r>
              <a:rPr lang="en-CA" sz="2000" dirty="0" smtClean="0">
                <a:solidFill>
                  <a:srgbClr val="0070C0"/>
                </a:solidFill>
                <a:latin typeface="Georgia" panose="02040502050405020303" pitchFamily="18" charset="0"/>
              </a:rPr>
              <a:t>      is sent to the operating system</a:t>
            </a:r>
            <a:endParaRPr lang="en-CA" sz="2000" dirty="0">
              <a:solidFill>
                <a:srgbClr val="0070C0"/>
              </a:solidFill>
              <a:latin typeface="Consolas" panose="020B0609020204030204" pitchFamily="49" charset="0"/>
              <a:cs typeface="Consolas" panose="020B0609020204030204" pitchFamily="49" charset="0"/>
            </a:endParaRPr>
          </a:p>
        </p:txBody>
      </p:sp>
      <p:sp>
        <p:nvSpPr>
          <p:cNvPr id="6" name="TextBox 5"/>
          <p:cNvSpPr txBox="1"/>
          <p:nvPr/>
        </p:nvSpPr>
        <p:spPr>
          <a:xfrm>
            <a:off x="3995936" y="5877272"/>
            <a:ext cx="4607352" cy="70788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Next, we want to forget this address,</a:t>
            </a:r>
          </a:p>
          <a:p>
            <a:r>
              <a:rPr lang="en-CA" sz="2000" dirty="0">
                <a:solidFill>
                  <a:srgbClr val="0070C0"/>
                </a:solidFill>
                <a:latin typeface="Georgia" panose="02040502050405020303" pitchFamily="18" charset="0"/>
              </a:rPr>
              <a:t> </a:t>
            </a:r>
            <a:r>
              <a:rPr lang="en-CA" sz="2000" dirty="0" smtClean="0">
                <a:solidFill>
                  <a:srgbClr val="0070C0"/>
                </a:solidFill>
                <a:latin typeface="Georgia" panose="02040502050405020303" pitchFamily="18" charset="0"/>
              </a:rPr>
              <a:t>    so we set</a:t>
            </a:r>
            <a:r>
              <a:rPr lang="en-CA" sz="2000" dirty="0" smtClean="0">
                <a:solidFill>
                  <a:srgbClr val="0070C0"/>
                </a:solidFill>
                <a:latin typeface="Georgia" panose="02040502050405020303" pitchFamily="18" charset="0"/>
              </a:rPr>
              <a:t> </a:t>
            </a:r>
            <a:r>
              <a:rPr lang="en-CA" sz="2000" dirty="0" err="1" smtClean="0">
                <a:solidFill>
                  <a:srgbClr val="0070C0"/>
                </a:solidFill>
                <a:latin typeface="Consolas" panose="020B0609020204030204" pitchFamily="49" charset="0"/>
              </a:rPr>
              <a:t>p_int</a:t>
            </a:r>
            <a:r>
              <a:rPr lang="en-CA" sz="2000" dirty="0" smtClean="0">
                <a:solidFill>
                  <a:srgbClr val="0070C0"/>
                </a:solidFill>
                <a:latin typeface="Georgia" panose="02040502050405020303" pitchFamily="18" charset="0"/>
              </a:rPr>
              <a:t> to the zero address</a:t>
            </a:r>
            <a:endParaRPr lang="en-CA" sz="2000" dirty="0">
              <a:solidFill>
                <a:srgbClr val="0070C0"/>
              </a:solidFill>
              <a:latin typeface="Consolas" panose="020B0609020204030204" pitchFamily="49" charset="0"/>
              <a:cs typeface="Consolas" panose="020B0609020204030204" pitchFamily="49" charset="0"/>
            </a:endParaRPr>
          </a:p>
        </p:txBody>
      </p:sp>
      <p:sp>
        <p:nvSpPr>
          <p:cNvPr id="7" name="Rounded Rectangle 6"/>
          <p:cNvSpPr/>
          <p:nvPr/>
        </p:nvSpPr>
        <p:spPr>
          <a:xfrm>
            <a:off x="2267744" y="5157192"/>
            <a:ext cx="1728192"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267744" y="5482548"/>
            <a:ext cx="2088232"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61384123"/>
      </p:ext>
    </p:extLst>
  </p:cSld>
  <p:clrMapOvr>
    <a:masterClrMapping/>
  </p:clrMapOvr>
  <mc:AlternateContent xmlns:mc="http://schemas.openxmlformats.org/markup-compatibility/2006">
    <mc:Choice xmlns:p14="http://schemas.microsoft.com/office/powerpoint/2010/main" Requires="p14">
      <p:transition spd="slow" p14:dur="2000" advTm="113258"/>
    </mc:Choice>
    <mc:Fallback>
      <p:transition spd="slow" advTm="113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5" grpId="0"/>
      <p:bldP spid="5" grpId="1"/>
      <p:bldP spid="6" grpId="0"/>
      <p:bldP spid="7" grpId="0" animBg="1"/>
      <p:bldP spid="7" grpId="1"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smtClean="0">
                <a:latin typeface="Consolas" panose="020B0609020204030204" pitchFamily="49" charset="0"/>
                <a:cs typeface="Consolas" panose="020B0609020204030204" pitchFamily="49" charset="0"/>
              </a:rPr>
              <a:t>delete</a:t>
            </a:r>
            <a:r>
              <a:rPr lang="en-CA" dirty="0" smtClean="0"/>
              <a:t> operator</a:t>
            </a:r>
            <a:endParaRPr lang="en-CA" dirty="0"/>
          </a:p>
        </p:txBody>
      </p:sp>
      <p:sp>
        <p:nvSpPr>
          <p:cNvPr id="3" name="Content Placeholder 2"/>
          <p:cNvSpPr>
            <a:spLocks noGrp="1"/>
          </p:cNvSpPr>
          <p:nvPr>
            <p:ph idx="1"/>
          </p:nvPr>
        </p:nvSpPr>
        <p:spPr>
          <a:xfrm>
            <a:off x="457200" y="1600200"/>
            <a:ext cx="8435280" cy="4525963"/>
          </a:xfrm>
        </p:spPr>
        <p:txBody>
          <a:bodyPr/>
          <a:lstStyle/>
          <a:p>
            <a:r>
              <a:rPr lang="en-CA" dirty="0" smtClean="0"/>
              <a:t>The delete operator simply sends the address to the operating system, which then flags that memory as no longer allocated to your program</a:t>
            </a:r>
          </a:p>
          <a:p>
            <a:pPr lvl="1"/>
            <a:r>
              <a:rPr lang="en-CA" dirty="0" smtClean="0"/>
              <a:t>You, however, through </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a:t>
            </a:r>
            <a:r>
              <a:rPr lang="en-CA" dirty="0" smtClean="0"/>
              <a:t> are still aware of that address</a:t>
            </a:r>
            <a:endParaRPr lang="en-CA" dirty="0" smtClean="0"/>
          </a:p>
          <a:p>
            <a:pPr marL="1257300" lvl="3" indent="0">
              <a:buNone/>
            </a:pPr>
            <a:r>
              <a:rPr lang="en-CA" sz="1800" dirty="0" smtClean="0">
                <a:latin typeface="Consolas" panose="020B0609020204030204" pitchFamily="49" charset="0"/>
                <a:cs typeface="Consolas" panose="020B0609020204030204" pitchFamily="49" charset="0"/>
              </a:rPr>
              <a:t>int main() {</a:t>
            </a:r>
          </a:p>
          <a:p>
            <a:pPr marL="1257300" lvl="3" indent="0">
              <a:buNone/>
            </a:pPr>
            <a:r>
              <a:rPr lang="en-CA" sz="1800" dirty="0" smtClean="0">
                <a:latin typeface="Consolas" panose="020B0609020204030204" pitchFamily="49" charset="0"/>
                <a:cs typeface="Consolas" panose="020B0609020204030204" pitchFamily="49" charset="0"/>
              </a:rPr>
              <a:t>    int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{new int{42}};</a:t>
            </a:r>
          </a:p>
          <a:p>
            <a:pPr marL="1257300" lvl="3" indent="0">
              <a:buNone/>
            </a:pPr>
            <a:r>
              <a:rPr lang="en-CA" sz="1800" dirty="0" smtClean="0">
                <a:latin typeface="Consolas" panose="020B0609020204030204" pitchFamily="49" charset="0"/>
                <a:cs typeface="Consolas" panose="020B0609020204030204" pitchFamily="49" charset="0"/>
              </a:rPr>
              <a:t>    std::cout &lt;&lt;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 &lt;&lt; std::endl;</a:t>
            </a:r>
          </a:p>
          <a:p>
            <a:pPr marL="1257300" lvl="3" indent="0">
              <a:buNone/>
            </a:pPr>
            <a:r>
              <a:rPr lang="en-CA" sz="1800" b="1" dirty="0" smtClean="0">
                <a:solidFill>
                  <a:srgbClr val="FF0000"/>
                </a:solidFill>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delete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a:t>
            </a:r>
          </a:p>
          <a:p>
            <a:pPr marL="1257300" lvl="3" indent="0">
              <a:buNone/>
            </a:pPr>
            <a:r>
              <a:rPr lang="en-CA" sz="1800" dirty="0">
                <a:latin typeface="Consolas" panose="020B0609020204030204" pitchFamily="49" charset="0"/>
                <a:cs typeface="Consolas" panose="020B0609020204030204" pitchFamily="49" charset="0"/>
              </a:rPr>
              <a:t>    std::cout &lt;&lt; </a:t>
            </a:r>
            <a:r>
              <a:rPr lang="en-CA" sz="1800" dirty="0" err="1">
                <a:latin typeface="Consolas" panose="020B0609020204030204" pitchFamily="49" charset="0"/>
                <a:cs typeface="Consolas" panose="020B0609020204030204" pitchFamily="49" charset="0"/>
              </a:rPr>
              <a:t>p_int</a:t>
            </a:r>
            <a:r>
              <a:rPr lang="en-CA" sz="1800" dirty="0">
                <a:latin typeface="Consolas" panose="020B0609020204030204" pitchFamily="49" charset="0"/>
                <a:cs typeface="Consolas" panose="020B0609020204030204" pitchFamily="49" charset="0"/>
              </a:rPr>
              <a:t> &lt;&lt; std::endl;</a:t>
            </a:r>
          </a:p>
          <a:p>
            <a:pPr marL="1257300" lvl="3" indent="0">
              <a:buNone/>
            </a:pPr>
            <a:r>
              <a:rPr lang="en-CA" sz="1800" dirty="0" smtClean="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p_int</a:t>
            </a:r>
            <a:r>
              <a:rPr lang="en-CA" sz="1800" dirty="0" smtClean="0">
                <a:latin typeface="Consolas" panose="020B0609020204030204" pitchFamily="49" charset="0"/>
                <a:cs typeface="Consolas" panose="020B0609020204030204" pitchFamily="49" charset="0"/>
              </a:rPr>
              <a:t> = nullptr;</a:t>
            </a:r>
          </a:p>
          <a:p>
            <a:pPr marL="1257300" lvl="3" indent="0">
              <a:buNone/>
            </a:pPr>
            <a:r>
              <a:rPr lang="en-CA" sz="1800" dirty="0">
                <a:latin typeface="Consolas" panose="020B0609020204030204" pitchFamily="49" charset="0"/>
                <a:cs typeface="Consolas" panose="020B0609020204030204" pitchFamily="49" charset="0"/>
              </a:rPr>
              <a:t>    std::cout &lt;&lt; </a:t>
            </a:r>
            <a:r>
              <a:rPr lang="en-CA" sz="1800" dirty="0" err="1">
                <a:latin typeface="Consolas" panose="020B0609020204030204" pitchFamily="49" charset="0"/>
                <a:cs typeface="Consolas" panose="020B0609020204030204" pitchFamily="49" charset="0"/>
              </a:rPr>
              <a:t>p_int</a:t>
            </a:r>
            <a:r>
              <a:rPr lang="en-CA" sz="1800" dirty="0">
                <a:latin typeface="Consolas" panose="020B0609020204030204" pitchFamily="49" charset="0"/>
                <a:cs typeface="Consolas" panose="020B0609020204030204" pitchFamily="49" charset="0"/>
              </a:rPr>
              <a:t> &lt;&lt; std::endl;</a:t>
            </a:r>
          </a:p>
          <a:p>
            <a:pPr marL="1257300" lvl="3" indent="0">
              <a:buNone/>
            </a:pPr>
            <a:endParaRPr lang="en-CA" sz="1800" dirty="0">
              <a:latin typeface="Consolas" panose="020B0609020204030204" pitchFamily="49" charset="0"/>
              <a:cs typeface="Consolas" panose="020B0609020204030204" pitchFamily="49" charset="0"/>
            </a:endParaRPr>
          </a:p>
          <a:p>
            <a:pPr marL="1257300" lvl="3" indent="0">
              <a:buNone/>
            </a:pPr>
            <a:r>
              <a:rPr lang="en-CA" sz="1800" dirty="0">
                <a:latin typeface="Consolas" panose="020B0609020204030204" pitchFamily="49" charset="0"/>
                <a:cs typeface="Consolas" panose="020B0609020204030204" pitchFamily="49" charset="0"/>
              </a:rPr>
              <a:t>    return 0;</a:t>
            </a:r>
          </a:p>
          <a:p>
            <a:pPr marL="1257300" lvl="3" indent="0">
              <a:buNone/>
            </a:pPr>
            <a:r>
              <a:rPr lang="en-CA" sz="1800" dirty="0">
                <a:latin typeface="Consolas" panose="020B0609020204030204" pitchFamily="49" charset="0"/>
                <a:cs typeface="Consolas" panose="020B0609020204030204" pitchFamily="49" charset="0"/>
              </a:rPr>
              <a:t>}</a:t>
            </a:r>
          </a:p>
          <a:p>
            <a:endParaRPr lang="en-CA" dirty="0" smtClean="0"/>
          </a:p>
        </p:txBody>
      </p:sp>
      <p:sp>
        <p:nvSpPr>
          <p:cNvPr id="4" name="TextBox 3"/>
          <p:cNvSpPr txBox="1"/>
          <p:nvPr/>
        </p:nvSpPr>
        <p:spPr>
          <a:xfrm>
            <a:off x="6660232" y="4769857"/>
            <a:ext cx="1072730" cy="400110"/>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r>
              <a:rPr lang="en-CA" sz="2000" dirty="0" smtClean="0">
                <a:solidFill>
                  <a:srgbClr val="0070C0"/>
                </a:solidFill>
                <a:latin typeface="Georgia" panose="02040502050405020303" pitchFamily="18" charset="0"/>
              </a:rPr>
              <a:t>:</a:t>
            </a:r>
            <a:endParaRPr lang="en-CA" sz="2000" dirty="0" smtClean="0">
              <a:solidFill>
                <a:srgbClr val="0070C0"/>
              </a:solidFill>
              <a:latin typeface="Georgia" panose="02040502050405020303" pitchFamily="18" charset="0"/>
            </a:endParaRPr>
          </a:p>
        </p:txBody>
      </p:sp>
      <p:sp>
        <p:nvSpPr>
          <p:cNvPr id="7" name="Rounded Rectangle 6"/>
          <p:cNvSpPr/>
          <p:nvPr/>
        </p:nvSpPr>
        <p:spPr>
          <a:xfrm>
            <a:off x="2195736" y="3231638"/>
            <a:ext cx="4176464"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080309" y="5103846"/>
            <a:ext cx="1454244" cy="400110"/>
          </a:xfrm>
          <a:prstGeom prst="rect">
            <a:avLst/>
          </a:prstGeom>
        </p:spPr>
        <p:txBody>
          <a:bodyPr wrap="none">
            <a:spAutoFit/>
          </a:bodyPr>
          <a:lstStyle/>
          <a:p>
            <a:r>
              <a:rPr lang="en-CA" sz="2000" dirty="0">
                <a:solidFill>
                  <a:srgbClr val="0070C0"/>
                </a:solidFill>
                <a:latin typeface="Consolas" panose="020B0609020204030204" pitchFamily="49" charset="0"/>
                <a:cs typeface="Consolas" panose="020B0609020204030204" pitchFamily="49" charset="0"/>
              </a:rPr>
              <a:t>0x12cb010</a:t>
            </a:r>
            <a:endParaRPr lang="en-CA" sz="2000" dirty="0">
              <a:solidFill>
                <a:srgbClr val="0070C0"/>
              </a:solidFill>
              <a:latin typeface="Consolas" panose="020B0609020204030204" pitchFamily="49" charset="0"/>
              <a:cs typeface="Consolas" panose="020B0609020204030204" pitchFamily="49" charset="0"/>
            </a:endParaRPr>
          </a:p>
        </p:txBody>
      </p:sp>
      <p:sp>
        <p:nvSpPr>
          <p:cNvPr id="9" name="Rectangle 8"/>
          <p:cNvSpPr/>
          <p:nvPr/>
        </p:nvSpPr>
        <p:spPr>
          <a:xfrm>
            <a:off x="7080309" y="5396211"/>
            <a:ext cx="1454244" cy="400110"/>
          </a:xfrm>
          <a:prstGeom prst="rect">
            <a:avLst/>
          </a:prstGeom>
        </p:spPr>
        <p:txBody>
          <a:bodyPr wrap="none">
            <a:spAutoFit/>
          </a:bodyPr>
          <a:lstStyle/>
          <a:p>
            <a:r>
              <a:rPr lang="en-CA" sz="2000" dirty="0">
                <a:solidFill>
                  <a:srgbClr val="0070C0"/>
                </a:solidFill>
                <a:latin typeface="Consolas" panose="020B0609020204030204" pitchFamily="49" charset="0"/>
                <a:cs typeface="Consolas" panose="020B0609020204030204" pitchFamily="49" charset="0"/>
              </a:rPr>
              <a:t>0x12cb010</a:t>
            </a:r>
            <a:endParaRPr lang="en-CA" sz="2000" dirty="0">
              <a:solidFill>
                <a:srgbClr val="0070C0"/>
              </a:solidFill>
              <a:latin typeface="Consolas" panose="020B0609020204030204" pitchFamily="49" charset="0"/>
              <a:cs typeface="Consolas" panose="020B0609020204030204" pitchFamily="49" charset="0"/>
            </a:endParaRPr>
          </a:p>
        </p:txBody>
      </p:sp>
      <p:sp>
        <p:nvSpPr>
          <p:cNvPr id="10" name="Rectangle 9"/>
          <p:cNvSpPr/>
          <p:nvPr/>
        </p:nvSpPr>
        <p:spPr>
          <a:xfrm>
            <a:off x="7080309" y="5688576"/>
            <a:ext cx="607859" cy="400110"/>
          </a:xfrm>
          <a:prstGeom prst="rect">
            <a:avLst/>
          </a:prstGeom>
        </p:spPr>
        <p:txBody>
          <a:bodyPr wrap="none">
            <a:spAutoFit/>
          </a:bodyPr>
          <a:lstStyle/>
          <a:p>
            <a:r>
              <a:rPr lang="en-CA" sz="2000" dirty="0" smtClean="0">
                <a:solidFill>
                  <a:srgbClr val="0070C0"/>
                </a:solidFill>
                <a:latin typeface="Consolas" panose="020B0609020204030204" pitchFamily="49" charset="0"/>
                <a:cs typeface="Consolas" panose="020B0609020204030204" pitchFamily="49" charset="0"/>
              </a:rPr>
              <a:t>0x0</a:t>
            </a:r>
            <a:endParaRPr lang="en-CA" sz="2000" dirty="0">
              <a:solidFill>
                <a:srgbClr val="0070C0"/>
              </a:solidFill>
              <a:latin typeface="Consolas" panose="020B0609020204030204" pitchFamily="49" charset="0"/>
              <a:cs typeface="Consolas" panose="020B0609020204030204" pitchFamily="49" charset="0"/>
            </a:endParaRPr>
          </a:p>
        </p:txBody>
      </p:sp>
      <p:sp>
        <p:nvSpPr>
          <p:cNvPr id="11" name="Rounded Rectangle 10"/>
          <p:cNvSpPr/>
          <p:nvPr/>
        </p:nvSpPr>
        <p:spPr>
          <a:xfrm>
            <a:off x="2195736" y="3573016"/>
            <a:ext cx="1800200"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2195736" y="3884043"/>
            <a:ext cx="4176464"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2195736" y="4249081"/>
            <a:ext cx="2232248"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2195736" y="4562466"/>
            <a:ext cx="4176464"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31398786"/>
      </p:ext>
    </p:extLst>
  </p:cSld>
  <p:clrMapOvr>
    <a:masterClrMapping/>
  </p:clrMapOvr>
  <mc:AlternateContent xmlns:mc="http://schemas.openxmlformats.org/markup-compatibility/2006">
    <mc:Choice xmlns:p14="http://schemas.microsoft.com/office/powerpoint/2010/main" Requires="p14">
      <p:transition spd="slow" p14:dur="2000" advTm="129638"/>
    </mc:Choice>
    <mc:Fallback>
      <p:transition spd="slow" advTm="129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7"/>
                </p:tgtEl>
              </p:cMediaNode>
            </p:audio>
          </p:childTnLst>
        </p:cTn>
      </p:par>
    </p:tnLst>
    <p:bldLst>
      <p:bldP spid="7" grpId="0" animBg="1"/>
      <p:bldP spid="7" grpId="1" animBg="1"/>
      <p:bldP spid="8" grpId="0"/>
      <p:bldP spid="9" grpId="0"/>
      <p:bldP spid="10" grpId="0"/>
      <p:bldP spid="11" grpId="0" animBg="1"/>
      <p:bldP spid="11" grpId="1" animBg="1"/>
      <p:bldP spid="12" grpId="0" animBg="1"/>
      <p:bldP spid="12" grpId="1" animBg="1"/>
      <p:bldP spid="13" grpId="0" animBg="1"/>
      <p:bldP spid="13" grpId="1"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Looking ahead</a:t>
            </a:r>
            <a:endParaRPr lang="en-CA" dirty="0"/>
          </a:p>
        </p:txBody>
      </p:sp>
      <p:sp>
        <p:nvSpPr>
          <p:cNvPr id="3" name="Content Placeholder 2"/>
          <p:cNvSpPr>
            <a:spLocks noGrp="1"/>
          </p:cNvSpPr>
          <p:nvPr>
            <p:ph idx="1"/>
          </p:nvPr>
        </p:nvSpPr>
        <p:spPr/>
        <p:txBody>
          <a:bodyPr/>
          <a:lstStyle/>
          <a:p>
            <a:r>
              <a:rPr lang="en-CA" dirty="0" smtClean="0"/>
              <a:t>There are many possible issues with pointers and dynamic memory allocation</a:t>
            </a:r>
          </a:p>
          <a:p>
            <a:pPr lvl="1"/>
            <a:r>
              <a:rPr lang="en-CA" dirty="0" smtClean="0"/>
              <a:t>This issues cause fear for many students</a:t>
            </a:r>
          </a:p>
          <a:p>
            <a:endParaRPr lang="en-CA" dirty="0"/>
          </a:p>
          <a:p>
            <a:r>
              <a:rPr lang="en-CA" dirty="0" smtClean="0"/>
              <a:t>Over the next few lectures, we will address a few of this issues</a:t>
            </a:r>
          </a:p>
          <a:p>
            <a:pPr lvl="1"/>
            <a:r>
              <a:rPr lang="en-CA" dirty="0" smtClean="0"/>
              <a:t>Hopefully, these will give you the confidence necessary to understand this fundamental aspect of programming</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48440619"/>
      </p:ext>
    </p:extLst>
  </p:cSld>
  <p:clrMapOvr>
    <a:masterClrMapping/>
  </p:clrMapOvr>
  <mc:AlternateContent xmlns:mc="http://schemas.openxmlformats.org/markup-compatibility/2006">
    <mc:Choice xmlns:p14="http://schemas.microsoft.com/office/powerpoint/2010/main" Requires="p14">
      <p:transition spd="slow" p14:dur="2000" advTm="32283"/>
    </mc:Choice>
    <mc:Fallback>
      <p:transition spd="slow" advTm="3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the limitations of local variables</a:t>
            </a:r>
            <a:endParaRPr lang="en-CA" dirty="0"/>
          </a:p>
          <a:p>
            <a:pPr lvl="1"/>
            <a:r>
              <a:rPr lang="en-CA" dirty="0" smtClean="0"/>
              <a:t>Know that memory can be allocated at run time</a:t>
            </a:r>
          </a:p>
          <a:p>
            <a:pPr lvl="2"/>
            <a:r>
              <a:rPr lang="en-CA" dirty="0" smtClean="0"/>
              <a:t>Known as </a:t>
            </a:r>
            <a:r>
              <a:rPr lang="en-CA" i="1" dirty="0" smtClean="0"/>
              <a:t>dynamic memory allocation</a:t>
            </a:r>
            <a:endParaRPr lang="en-CA" dirty="0" smtClean="0"/>
          </a:p>
          <a:p>
            <a:pPr lvl="1"/>
            <a:r>
              <a:rPr lang="en-CA" dirty="0" smtClean="0"/>
              <a:t>Are familiar with the </a:t>
            </a:r>
            <a:r>
              <a:rPr lang="en-CA" dirty="0" smtClean="0">
                <a:latin typeface="Consolas" panose="020B0609020204030204" pitchFamily="49" charset="0"/>
                <a:cs typeface="Consolas" panose="020B0609020204030204" pitchFamily="49" charset="0"/>
              </a:rPr>
              <a:t>new</a:t>
            </a:r>
            <a:r>
              <a:rPr lang="en-CA" dirty="0" smtClean="0"/>
              <a:t> and </a:t>
            </a:r>
            <a:r>
              <a:rPr lang="en-CA" dirty="0" smtClean="0">
                <a:latin typeface="Consolas" panose="020B0609020204030204" pitchFamily="49" charset="0"/>
                <a:cs typeface="Consolas" panose="020B0609020204030204" pitchFamily="49" charset="0"/>
              </a:rPr>
              <a:t>delete</a:t>
            </a:r>
            <a:r>
              <a:rPr lang="en-CA" dirty="0" smtClean="0"/>
              <a:t> operators for allocation memory</a:t>
            </a:r>
          </a:p>
          <a:p>
            <a:pPr lvl="1"/>
            <a:endParaRPr lang="en-CA"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33334"/>
    </mc:Choice>
    <mc:Fallback>
      <p:transition spd="slow" advTm="3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a:t>
            </a:r>
            <a:r>
              <a:rPr lang="en-CA" sz="1800"/>
              <a:t>	</a:t>
            </a:r>
            <a:r>
              <a:rPr lang="en-CA" sz="1800"/>
              <a:t>https://en.wikipedia.org/wiki/Pointer_(computer_programming)</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1850"/>
    </mc:Choice>
    <mc:Fallback>
      <p:transition spd="slow" advTm="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624"/>
    </mc:Choice>
    <mc:Fallback>
      <p:transition spd="slow" advTm="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2853"/>
    </mc:Choice>
    <mc:Fallback>
      <p:transition spd="slow" advTm="2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Static memory allocation</a:t>
            </a:r>
            <a:endParaRPr lang="en-CA" dirty="0"/>
          </a:p>
        </p:txBody>
      </p:sp>
      <p:sp>
        <p:nvSpPr>
          <p:cNvPr id="3" name="Content Placeholder 2"/>
          <p:cNvSpPr>
            <a:spLocks noGrp="1"/>
          </p:cNvSpPr>
          <p:nvPr>
            <p:ph idx="1"/>
          </p:nvPr>
        </p:nvSpPr>
        <p:spPr/>
        <p:txBody>
          <a:bodyPr/>
          <a:lstStyle/>
          <a:p>
            <a:r>
              <a:rPr lang="en-CA" dirty="0" smtClean="0"/>
              <a:t>Up to this point, all memory has been in the form of parameters or local variables</a:t>
            </a:r>
          </a:p>
          <a:p>
            <a:pPr lvl="1"/>
            <a:r>
              <a:rPr lang="en-CA" dirty="0" smtClean="0"/>
              <a:t>The compiler arranges for memory to be allocated when the program executes</a:t>
            </a:r>
          </a:p>
          <a:p>
            <a:pPr lvl="1"/>
            <a:r>
              <a:rPr lang="en-CA" dirty="0" smtClean="0"/>
              <a:t>Memory is allocated on call stack</a:t>
            </a:r>
          </a:p>
          <a:p>
            <a:pPr lvl="1"/>
            <a:r>
              <a:rPr lang="en-CA" dirty="0" smtClean="0"/>
              <a:t>When a function </a:t>
            </a:r>
            <a:r>
              <a:rPr lang="en-CA" dirty="0" smtClean="0"/>
              <a:t>exits,</a:t>
            </a:r>
            <a:br>
              <a:rPr lang="en-CA" dirty="0" smtClean="0"/>
            </a:br>
            <a:r>
              <a:rPr lang="en-CA" dirty="0" smtClean="0"/>
              <a:t>	      the </a:t>
            </a:r>
            <a:r>
              <a:rPr lang="en-CA" dirty="0" smtClean="0"/>
              <a:t>only data that remains are </a:t>
            </a:r>
            <a:r>
              <a:rPr lang="en-CA" dirty="0" smtClean="0"/>
              <a:t>any values that are returned</a:t>
            </a:r>
          </a:p>
          <a:p>
            <a:pPr lvl="1"/>
            <a:endParaRPr lang="en-US" dirty="0"/>
          </a:p>
          <a:p>
            <a:r>
              <a:rPr lang="en-US" dirty="0" smtClean="0"/>
              <a:t>Such allocation is called </a:t>
            </a:r>
            <a:r>
              <a:rPr lang="en-US" i="1" dirty="0" smtClean="0"/>
              <a:t>static</a:t>
            </a:r>
            <a:endParaRPr lang="en-US" dirty="0" smtClean="0"/>
          </a:p>
          <a:p>
            <a:pPr lvl="1"/>
            <a:r>
              <a:rPr lang="en-US" dirty="0" smtClean="0"/>
              <a:t>Arrangements for such memory are made by the compiler</a:t>
            </a:r>
          </a:p>
          <a:p>
            <a:pPr lvl="1"/>
            <a:r>
              <a:rPr lang="en-US" dirty="0" smtClean="0"/>
              <a:t>You cannot change how that memory is allocated</a:t>
            </a:r>
            <a:br>
              <a:rPr lang="en-US" dirty="0" smtClean="0"/>
            </a:br>
            <a:r>
              <a:rPr lang="en-US" dirty="0" smtClean="0"/>
              <a:t>		when the program is executing</a:t>
            </a: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71958361"/>
      </p:ext>
    </p:extLst>
  </p:cSld>
  <p:clrMapOvr>
    <a:masterClrMapping/>
  </p:clrMapOvr>
  <mc:AlternateContent xmlns:mc="http://schemas.openxmlformats.org/markup-compatibility/2006">
    <mc:Choice xmlns:p14="http://schemas.microsoft.com/office/powerpoint/2010/main" Requires="p14">
      <p:transition spd="slow" p14:dur="2000" advTm="60354"/>
    </mc:Choice>
    <mc:Fallback>
      <p:transition spd="slow" advTm="60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static memory</a:t>
            </a:r>
            <a:endParaRPr lang="en-CA" dirty="0"/>
          </a:p>
        </p:txBody>
      </p:sp>
      <p:sp>
        <p:nvSpPr>
          <p:cNvPr id="3" name="Content Placeholder 2"/>
          <p:cNvSpPr>
            <a:spLocks noGrp="1"/>
          </p:cNvSpPr>
          <p:nvPr>
            <p:ph idx="1"/>
          </p:nvPr>
        </p:nvSpPr>
        <p:spPr/>
        <p:txBody>
          <a:bodyPr/>
          <a:lstStyle/>
          <a:p>
            <a:r>
              <a:rPr lang="en-CA" dirty="0" smtClean="0"/>
              <a:t>Suppose we don’t know how much memory is required?</a:t>
            </a:r>
            <a:endParaRPr lang="en-CA" dirty="0" smtClean="0"/>
          </a:p>
          <a:p>
            <a:pPr lvl="1"/>
            <a:r>
              <a:rPr lang="en-CA" dirty="0" smtClean="0"/>
              <a:t>Consider a text editor: the user could use it to type</a:t>
            </a:r>
          </a:p>
          <a:p>
            <a:pPr lvl="2"/>
            <a:r>
              <a:rPr lang="en-CA" dirty="0" smtClean="0"/>
              <a:t>a 10-word response, or</a:t>
            </a:r>
          </a:p>
          <a:p>
            <a:pPr lvl="2"/>
            <a:r>
              <a:rPr lang="en-CA" dirty="0" smtClean="0"/>
              <a:t>a 1000-line program</a:t>
            </a:r>
          </a:p>
          <a:p>
            <a:pPr lvl="2"/>
            <a:endParaRPr lang="en-CA" dirty="0"/>
          </a:p>
          <a:p>
            <a:r>
              <a:rPr lang="en-CA" dirty="0" smtClean="0"/>
              <a:t>As the user types more and more </a:t>
            </a:r>
            <a:r>
              <a:rPr lang="en-CA" dirty="0" smtClean="0"/>
              <a:t>characters,</a:t>
            </a:r>
            <a:br>
              <a:rPr lang="en-CA" dirty="0" smtClean="0"/>
            </a:br>
            <a:r>
              <a:rPr lang="en-CA" dirty="0" smtClean="0"/>
              <a:t>		how </a:t>
            </a:r>
            <a:r>
              <a:rPr lang="en-CA" dirty="0" smtClean="0"/>
              <a:t>do we keep allocating memory?</a:t>
            </a:r>
          </a:p>
          <a:p>
            <a:pPr lvl="1"/>
            <a:r>
              <a:rPr lang="en-CA" dirty="0" smtClean="0"/>
              <a:t>All arrays are fixed in </a:t>
            </a:r>
            <a:r>
              <a:rPr lang="en-CA" dirty="0" smtClean="0"/>
              <a:t>capacity,</a:t>
            </a:r>
            <a:br>
              <a:rPr lang="en-CA" dirty="0" smtClean="0"/>
            </a:br>
            <a:r>
              <a:rPr lang="en-CA" dirty="0" smtClean="0"/>
              <a:t>	    and </a:t>
            </a:r>
            <a:r>
              <a:rPr lang="en-CA" dirty="0" smtClean="0"/>
              <a:t>yet the user can always keep typing no matter how </a:t>
            </a:r>
            <a:r>
              <a:rPr lang="en-CA" dirty="0" smtClean="0"/>
              <a:t>large</a:t>
            </a:r>
          </a:p>
          <a:p>
            <a:pPr lvl="1"/>
            <a:r>
              <a:rPr lang="en-US" dirty="0" smtClean="0"/>
              <a:t>There are solutions, but they are awkward to use</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15704247"/>
      </p:ext>
    </p:extLst>
  </p:cSld>
  <p:clrMapOvr>
    <a:masterClrMapping/>
  </p:clrMapOvr>
  <mc:AlternateContent xmlns:mc="http://schemas.openxmlformats.org/markup-compatibility/2006">
    <mc:Choice xmlns:p14="http://schemas.microsoft.com/office/powerpoint/2010/main" Requires="p14">
      <p:transition spd="slow" p14:dur="2000" advTm="60076"/>
    </mc:Choice>
    <mc:Fallback>
      <p:transition spd="slow" advTm="60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static memory</a:t>
            </a:r>
            <a:endParaRPr lang="en-CA" dirty="0"/>
          </a:p>
        </p:txBody>
      </p:sp>
      <p:sp>
        <p:nvSpPr>
          <p:cNvPr id="3" name="Content Placeholder 2"/>
          <p:cNvSpPr>
            <a:spLocks noGrp="1"/>
          </p:cNvSpPr>
          <p:nvPr>
            <p:ph idx="1"/>
          </p:nvPr>
        </p:nvSpPr>
        <p:spPr/>
        <p:txBody>
          <a:bodyPr/>
          <a:lstStyle/>
          <a:p>
            <a:r>
              <a:rPr lang="en-CA" dirty="0" smtClean="0"/>
              <a:t>Is this a good program for a text editor?</a:t>
            </a:r>
          </a:p>
          <a:p>
            <a:pPr marL="800100" lvl="2" indent="0">
              <a:buNone/>
            </a:pPr>
            <a:r>
              <a:rPr lang="en-CA" dirty="0" smtClean="0">
                <a:latin typeface="Consolas" panose="020B0609020204030204" pitchFamily="49" charset="0"/>
                <a:cs typeface="Consolas" panose="020B0609020204030204" pitchFamily="49" charset="0"/>
              </a:rPr>
              <a:t>int main();</a:t>
            </a: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smtClean="0">
                <a:latin typeface="Consolas" panose="020B0609020204030204" pitchFamily="49" charset="0"/>
                <a:cs typeface="Consolas" panose="020B0609020204030204" pitchFamily="49" charset="0"/>
              </a:rPr>
              <a:t>    char text[1000000];  // Allocate 1 </a:t>
            </a:r>
            <a:r>
              <a:rPr lang="en-CA" dirty="0" smtClean="0">
                <a:latin typeface="Consolas" panose="020B0609020204030204" pitchFamily="49" charset="0"/>
                <a:cs typeface="Consolas" panose="020B0609020204030204" pitchFamily="49" charset="0"/>
              </a:rPr>
              <a:t>MB</a:t>
            </a: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char[0] = '\0';</a:t>
            </a: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Do something with this character array...</a:t>
            </a: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return 0;</a:t>
            </a:r>
          </a:p>
          <a:p>
            <a:pPr marL="800100" lvl="2" indent="0">
              <a:buNone/>
            </a:pPr>
            <a:r>
              <a:rPr lang="en-CA" dirty="0" smtClean="0">
                <a:latin typeface="Consolas" panose="020B0609020204030204" pitchFamily="49" charset="0"/>
                <a:cs typeface="Consolas" panose="020B0609020204030204" pitchFamily="49" charset="0"/>
              </a:rPr>
              <a: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5497783"/>
      </p:ext>
    </p:extLst>
  </p:cSld>
  <p:clrMapOvr>
    <a:masterClrMapping/>
  </p:clrMapOvr>
  <mc:AlternateContent xmlns:mc="http://schemas.openxmlformats.org/markup-compatibility/2006">
    <mc:Choice xmlns:p14="http://schemas.microsoft.com/office/powerpoint/2010/main" Requires="p14">
      <p:transition spd="slow" p14:dur="2000" advTm="35131"/>
    </mc:Choice>
    <mc:Fallback>
      <p:transition spd="slow" advTm="35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static memory</a:t>
            </a:r>
            <a:endParaRPr lang="en-CA" dirty="0"/>
          </a:p>
        </p:txBody>
      </p:sp>
      <p:sp>
        <p:nvSpPr>
          <p:cNvPr id="3" name="Content Placeholder 2"/>
          <p:cNvSpPr>
            <a:spLocks noGrp="1"/>
          </p:cNvSpPr>
          <p:nvPr>
            <p:ph idx="1"/>
          </p:nvPr>
        </p:nvSpPr>
        <p:spPr/>
        <p:txBody>
          <a:bodyPr/>
          <a:lstStyle/>
          <a:p>
            <a:r>
              <a:rPr lang="en-CA" dirty="0" smtClean="0"/>
              <a:t>This is an </a:t>
            </a:r>
            <a:r>
              <a:rPr lang="en-CA" dirty="0" smtClean="0"/>
              <a:t>array is a horrible way of storing a text file:</a:t>
            </a:r>
          </a:p>
          <a:p>
            <a:pPr lvl="1"/>
            <a:r>
              <a:rPr lang="en-US" dirty="0" smtClean="0"/>
              <a:t>An e-mail response seldom requires more than 1000 characters</a:t>
            </a:r>
            <a:endParaRPr lang="en-CA" dirty="0" smtClean="0"/>
          </a:p>
          <a:p>
            <a:pPr lvl="1"/>
            <a:r>
              <a:rPr lang="en-CA" dirty="0" smtClean="0"/>
              <a:t>J.R.R</a:t>
            </a:r>
            <a:r>
              <a:rPr lang="en-CA" dirty="0" smtClean="0"/>
              <a:t>. Tolkien just finishes his 500,000 character text “The </a:t>
            </a:r>
            <a:r>
              <a:rPr lang="en-CA" dirty="0" err="1" smtClean="0"/>
              <a:t>Hobit</a:t>
            </a:r>
            <a:r>
              <a:rPr lang="en-CA" dirty="0" smtClean="0"/>
              <a:t>”</a:t>
            </a:r>
          </a:p>
          <a:p>
            <a:pPr lvl="2"/>
            <a:r>
              <a:rPr lang="en-CA" dirty="0" smtClean="0"/>
              <a:t>Fortunately, it fits into our 1 </a:t>
            </a:r>
            <a:r>
              <a:rPr lang="en-CA" dirty="0" smtClean="0"/>
              <a:t>MB </a:t>
            </a:r>
            <a:r>
              <a:rPr lang="en-CA" dirty="0" smtClean="0"/>
              <a:t>file</a:t>
            </a:r>
          </a:p>
          <a:p>
            <a:pPr lvl="3"/>
            <a:r>
              <a:rPr lang="en-CA" dirty="0" smtClean="0"/>
              <a:t>“The Lord of the Rings” does not…</a:t>
            </a:r>
          </a:p>
          <a:p>
            <a:pPr lvl="1" algn="l"/>
            <a:r>
              <a:rPr lang="en-CA" dirty="0" smtClean="0"/>
              <a:t>Suppose he finishes:</a:t>
            </a:r>
          </a:p>
        </p:txBody>
      </p:sp>
      <p:sp>
        <p:nvSpPr>
          <p:cNvPr id="4" name="Rectangle 3"/>
          <p:cNvSpPr/>
          <p:nvPr/>
        </p:nvSpPr>
        <p:spPr>
          <a:xfrm>
            <a:off x="611560" y="4005064"/>
            <a:ext cx="8064896" cy="1754326"/>
          </a:xfrm>
          <a:prstGeom prst="rect">
            <a:avLst/>
          </a:prstGeom>
        </p:spPr>
        <p:txBody>
          <a:bodyPr wrap="square">
            <a:spAutoFit/>
          </a:bodyPr>
          <a:lstStyle/>
          <a:p>
            <a:pPr lvl="1"/>
            <a:r>
              <a:rPr lang="en-CA" dirty="0">
                <a:latin typeface="Consolas" panose="020B0609020204030204" pitchFamily="49" charset="0"/>
                <a:cs typeface="Consolas" panose="020B0609020204030204" pitchFamily="49" charset="0"/>
              </a:rPr>
              <a:t>"Chapter I\</a:t>
            </a:r>
            <a:r>
              <a:rPr lang="en-CA" dirty="0" err="1">
                <a:latin typeface="Consolas" panose="020B0609020204030204" pitchFamily="49" charset="0"/>
                <a:cs typeface="Consolas" panose="020B0609020204030204" pitchFamily="49" charset="0"/>
              </a:rPr>
              <a:t>nAN</a:t>
            </a:r>
            <a:r>
              <a:rPr lang="en-CA" dirty="0">
                <a:latin typeface="Consolas" panose="020B0609020204030204" pitchFamily="49" charset="0"/>
                <a:cs typeface="Consolas" panose="020B0609020204030204" pitchFamily="49" charset="0"/>
              </a:rPr>
              <a:t> UNEXPECTED PARTY\n\</a:t>
            </a:r>
            <a:r>
              <a:rPr lang="en-CA" dirty="0" err="1">
                <a:latin typeface="Consolas" panose="020B0609020204030204" pitchFamily="49" charset="0"/>
                <a:cs typeface="Consolas" panose="020B0609020204030204" pitchFamily="49" charset="0"/>
              </a:rPr>
              <a:t>nIn</a:t>
            </a:r>
            <a:r>
              <a:rPr lang="en-CA" dirty="0">
                <a:latin typeface="Consolas" panose="020B0609020204030204" pitchFamily="49" charset="0"/>
                <a:cs typeface="Consolas" panose="020B0609020204030204" pitchFamily="49" charset="0"/>
              </a:rPr>
              <a:t> a hole in the</a:t>
            </a:r>
          </a:p>
          <a:p>
            <a:pPr lvl="1"/>
            <a:r>
              <a:rPr lang="en-CA" dirty="0">
                <a:latin typeface="Consolas" panose="020B0609020204030204" pitchFamily="49" charset="0"/>
                <a:cs typeface="Consolas" panose="020B0609020204030204" pitchFamily="49" charset="0"/>
              </a:rPr>
              <a:t> ground there lived a </a:t>
            </a:r>
            <a:r>
              <a:rPr lang="en-CA" dirty="0" smtClean="0">
                <a:latin typeface="Consolas" panose="020B0609020204030204" pitchFamily="49" charset="0"/>
                <a:cs typeface="Consolas" panose="020B0609020204030204" pitchFamily="49" charset="0"/>
              </a:rPr>
              <a:t>hobbit</a:t>
            </a:r>
            <a:r>
              <a:rPr lang="en-CA" dirty="0">
                <a:latin typeface="Consolas" panose="020B0609020204030204" pitchFamily="49" charset="0"/>
                <a:cs typeface="Consolas" panose="020B0609020204030204" pitchFamily="49" charset="0"/>
              </a:rPr>
              <a:t>. Not a nasty, dirty, wet</a:t>
            </a:r>
          </a:p>
          <a:p>
            <a:pPr lvl="1"/>
            <a:r>
              <a:rPr lang="en-CA" dirty="0">
                <a:latin typeface="Consolas" panose="020B0609020204030204" pitchFamily="49" charset="0"/>
                <a:cs typeface="Consolas" panose="020B0609020204030204" pitchFamily="49" charset="0"/>
              </a:rPr>
              <a:t> hole, filled with the ends of worms and an </a:t>
            </a:r>
            <a:r>
              <a:rPr lang="en-CA" dirty="0" err="1" smtClean="0">
                <a:latin typeface="Consolas" panose="020B0609020204030204" pitchFamily="49" charset="0"/>
                <a:cs typeface="Consolas" panose="020B0609020204030204" pitchFamily="49" charset="0"/>
              </a:rPr>
              <a:t>ozy</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smell,</a:t>
            </a:r>
          </a:p>
          <a:p>
            <a:pPr lvl="1"/>
            <a:r>
              <a:rPr lang="en-CA" dirty="0">
                <a:latin typeface="Consolas" panose="020B0609020204030204" pitchFamily="49" charset="0"/>
                <a:cs typeface="Consolas" panose="020B0609020204030204" pitchFamily="49" charset="0"/>
              </a:rPr>
              <a:t> nor yet a dry, bare, sandy hole with nothing in it to</a:t>
            </a:r>
          </a:p>
          <a:p>
            <a:pPr lvl="1"/>
            <a:r>
              <a:rPr lang="en-CA" dirty="0">
                <a:latin typeface="Consolas" panose="020B0609020204030204" pitchFamily="49" charset="0"/>
                <a:cs typeface="Consolas" panose="020B0609020204030204" pitchFamily="49" charset="0"/>
              </a:rPr>
              <a:t> sit down on or to eat: it was a </a:t>
            </a:r>
            <a:r>
              <a:rPr lang="en-CA" dirty="0" smtClean="0">
                <a:latin typeface="Consolas" panose="020B0609020204030204" pitchFamily="49" charset="0"/>
                <a:cs typeface="Consolas" panose="020B0609020204030204" pitchFamily="49" charset="0"/>
              </a:rPr>
              <a:t>hobbit-hole</a:t>
            </a:r>
            <a:r>
              <a:rPr lang="en-CA" dirty="0">
                <a:latin typeface="Consolas" panose="020B0609020204030204" pitchFamily="49" charset="0"/>
                <a:cs typeface="Consolas" panose="020B0609020204030204" pitchFamily="49" charset="0"/>
              </a:rPr>
              <a:t>, and that</a:t>
            </a:r>
          </a:p>
          <a:p>
            <a:pPr lvl="1"/>
            <a:r>
              <a:rPr lang="en-CA" dirty="0">
                <a:latin typeface="Consolas" panose="020B0609020204030204" pitchFamily="49" charset="0"/>
                <a:cs typeface="Consolas" panose="020B0609020204030204" pitchFamily="49" charset="0"/>
              </a:rPr>
              <a:t> means comfort."</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2854538"/>
      </p:ext>
    </p:extLst>
  </p:cSld>
  <p:clrMapOvr>
    <a:masterClrMapping/>
  </p:clrMapOvr>
  <mc:AlternateContent xmlns:mc="http://schemas.openxmlformats.org/markup-compatibility/2006">
    <mc:Choice xmlns:p14="http://schemas.microsoft.com/office/powerpoint/2010/main" Requires="p14">
      <p:transition spd="slow" p14:dur="2000" advTm="48155"/>
    </mc:Choice>
    <mc:Fallback>
      <p:transition spd="slow" advTm="48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static memory</a:t>
            </a:r>
            <a:endParaRPr lang="en-CA" dirty="0"/>
          </a:p>
        </p:txBody>
      </p:sp>
      <p:sp>
        <p:nvSpPr>
          <p:cNvPr id="3" name="Content Placeholder 2"/>
          <p:cNvSpPr>
            <a:spLocks noGrp="1"/>
          </p:cNvSpPr>
          <p:nvPr>
            <p:ph idx="1"/>
          </p:nvPr>
        </p:nvSpPr>
        <p:spPr/>
        <p:txBody>
          <a:bodyPr/>
          <a:lstStyle/>
          <a:p>
            <a:r>
              <a:rPr lang="en-CA" dirty="0" smtClean="0"/>
              <a:t>Having finished everything…</a:t>
            </a:r>
            <a:endParaRPr lang="en-CA" dirty="0" smtClean="0"/>
          </a:p>
          <a:p>
            <a:pPr lvl="1"/>
            <a:r>
              <a:rPr lang="en-CA" dirty="0" smtClean="0"/>
              <a:t>He discovers a typo</a:t>
            </a:r>
            <a:endParaRPr lang="en-CA" dirty="0" smtClean="0"/>
          </a:p>
          <a:p>
            <a:pPr lvl="1"/>
            <a:r>
              <a:rPr lang="en-CA" dirty="0" smtClean="0"/>
              <a:t>Changing </a:t>
            </a:r>
            <a:r>
              <a:rPr lang="en-CA" dirty="0" smtClean="0">
                <a:latin typeface="Consolas" panose="020B0609020204030204" pitchFamily="49" charset="0"/>
              </a:rPr>
              <a:t>"</a:t>
            </a:r>
            <a:r>
              <a:rPr lang="en-CA" dirty="0" err="1" smtClean="0">
                <a:latin typeface="Consolas" panose="020B0609020204030204" pitchFamily="49" charset="0"/>
              </a:rPr>
              <a:t>ozy</a:t>
            </a:r>
            <a:r>
              <a:rPr lang="en-CA" dirty="0" smtClean="0">
                <a:latin typeface="Consolas" panose="020B0609020204030204" pitchFamily="49" charset="0"/>
              </a:rPr>
              <a:t>"</a:t>
            </a:r>
            <a:r>
              <a:rPr lang="en-CA" dirty="0" smtClean="0"/>
              <a:t> to </a:t>
            </a:r>
            <a:r>
              <a:rPr lang="en-CA" dirty="0" smtClean="0">
                <a:latin typeface="Consolas" panose="020B0609020204030204" pitchFamily="49" charset="0"/>
              </a:rPr>
              <a:t>"oozy"</a:t>
            </a:r>
            <a:r>
              <a:rPr lang="en-CA" dirty="0" smtClean="0"/>
              <a:t> requires that all remaining 499860 characters to be moved one array entry to the right…</a:t>
            </a:r>
          </a:p>
          <a:p>
            <a:pPr lvl="1"/>
            <a:r>
              <a:rPr lang="en-CA" dirty="0" smtClean="0"/>
              <a:t>Suppose you have a similar document,</a:t>
            </a:r>
            <a:br>
              <a:rPr lang="en-CA" dirty="0" smtClean="0"/>
            </a:br>
            <a:r>
              <a:rPr lang="en-CA" dirty="0" smtClean="0"/>
              <a:t>	and you want to make a search-and-replace of all British spellings 	of works with American spellings… </a:t>
            </a:r>
            <a:endParaRPr lang="en-CA" dirty="0" smtClean="0"/>
          </a:p>
        </p:txBody>
      </p:sp>
      <p:sp>
        <p:nvSpPr>
          <p:cNvPr id="5" name="Rectangle 4"/>
          <p:cNvSpPr/>
          <p:nvPr/>
        </p:nvSpPr>
        <p:spPr>
          <a:xfrm>
            <a:off x="611560" y="4005064"/>
            <a:ext cx="8064896" cy="1754326"/>
          </a:xfrm>
          <a:prstGeom prst="rect">
            <a:avLst/>
          </a:prstGeom>
        </p:spPr>
        <p:txBody>
          <a:bodyPr wrap="square">
            <a:spAutoFit/>
          </a:bodyPr>
          <a:lstStyle/>
          <a:p>
            <a:pPr lvl="1"/>
            <a:r>
              <a:rPr lang="en-CA" dirty="0">
                <a:latin typeface="Consolas" panose="020B0609020204030204" pitchFamily="49" charset="0"/>
                <a:cs typeface="Consolas" panose="020B0609020204030204" pitchFamily="49" charset="0"/>
              </a:rPr>
              <a:t>"Chapter I\</a:t>
            </a:r>
            <a:r>
              <a:rPr lang="en-CA" dirty="0" err="1">
                <a:latin typeface="Consolas" panose="020B0609020204030204" pitchFamily="49" charset="0"/>
                <a:cs typeface="Consolas" panose="020B0609020204030204" pitchFamily="49" charset="0"/>
              </a:rPr>
              <a:t>nAN</a:t>
            </a:r>
            <a:r>
              <a:rPr lang="en-CA" dirty="0">
                <a:latin typeface="Consolas" panose="020B0609020204030204" pitchFamily="49" charset="0"/>
                <a:cs typeface="Consolas" panose="020B0609020204030204" pitchFamily="49" charset="0"/>
              </a:rPr>
              <a:t> UNEXPECTED PARTY\n\</a:t>
            </a:r>
            <a:r>
              <a:rPr lang="en-CA" dirty="0" err="1">
                <a:latin typeface="Consolas" panose="020B0609020204030204" pitchFamily="49" charset="0"/>
                <a:cs typeface="Consolas" panose="020B0609020204030204" pitchFamily="49" charset="0"/>
              </a:rPr>
              <a:t>nIn</a:t>
            </a:r>
            <a:r>
              <a:rPr lang="en-CA" dirty="0">
                <a:latin typeface="Consolas" panose="020B0609020204030204" pitchFamily="49" charset="0"/>
                <a:cs typeface="Consolas" panose="020B0609020204030204" pitchFamily="49" charset="0"/>
              </a:rPr>
              <a:t> a hole in the</a:t>
            </a:r>
          </a:p>
          <a:p>
            <a:pPr lvl="1"/>
            <a:r>
              <a:rPr lang="en-CA" dirty="0">
                <a:latin typeface="Consolas" panose="020B0609020204030204" pitchFamily="49" charset="0"/>
                <a:cs typeface="Consolas" panose="020B0609020204030204" pitchFamily="49" charset="0"/>
              </a:rPr>
              <a:t> ground there lived a </a:t>
            </a:r>
            <a:r>
              <a:rPr lang="en-CA" dirty="0" smtClean="0">
                <a:latin typeface="Consolas" panose="020B0609020204030204" pitchFamily="49" charset="0"/>
                <a:cs typeface="Consolas" panose="020B0609020204030204" pitchFamily="49" charset="0"/>
              </a:rPr>
              <a:t>hobbit</a:t>
            </a:r>
            <a:r>
              <a:rPr lang="en-CA" dirty="0">
                <a:latin typeface="Consolas" panose="020B0609020204030204" pitchFamily="49" charset="0"/>
                <a:cs typeface="Consolas" panose="020B0609020204030204" pitchFamily="49" charset="0"/>
              </a:rPr>
              <a:t>. Not a nasty, dirty, wet</a:t>
            </a:r>
          </a:p>
          <a:p>
            <a:pPr lvl="1"/>
            <a:r>
              <a:rPr lang="en-CA" dirty="0">
                <a:latin typeface="Consolas" panose="020B0609020204030204" pitchFamily="49" charset="0"/>
                <a:cs typeface="Consolas" panose="020B0609020204030204" pitchFamily="49" charset="0"/>
              </a:rPr>
              <a:t> hole, filled with the ends of worms and an </a:t>
            </a:r>
            <a:r>
              <a:rPr lang="en-CA" dirty="0" err="1" smtClean="0">
                <a:latin typeface="Consolas" panose="020B0609020204030204" pitchFamily="49" charset="0"/>
                <a:cs typeface="Consolas" panose="020B0609020204030204" pitchFamily="49" charset="0"/>
              </a:rPr>
              <a:t>ozy</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smell,</a:t>
            </a:r>
          </a:p>
          <a:p>
            <a:pPr lvl="1"/>
            <a:r>
              <a:rPr lang="en-CA" dirty="0">
                <a:latin typeface="Consolas" panose="020B0609020204030204" pitchFamily="49" charset="0"/>
                <a:cs typeface="Consolas" panose="020B0609020204030204" pitchFamily="49" charset="0"/>
              </a:rPr>
              <a:t> nor yet a dry, bare, sandy hole with nothing in it to</a:t>
            </a:r>
          </a:p>
          <a:p>
            <a:pPr lvl="1"/>
            <a:r>
              <a:rPr lang="en-CA" dirty="0">
                <a:latin typeface="Consolas" panose="020B0609020204030204" pitchFamily="49" charset="0"/>
                <a:cs typeface="Consolas" panose="020B0609020204030204" pitchFamily="49" charset="0"/>
              </a:rPr>
              <a:t> sit down on or to eat: it was a </a:t>
            </a:r>
            <a:r>
              <a:rPr lang="en-CA" dirty="0" smtClean="0">
                <a:latin typeface="Consolas" panose="020B0609020204030204" pitchFamily="49" charset="0"/>
                <a:cs typeface="Consolas" panose="020B0609020204030204" pitchFamily="49" charset="0"/>
              </a:rPr>
              <a:t>hobbit-hole</a:t>
            </a:r>
            <a:r>
              <a:rPr lang="en-CA" dirty="0">
                <a:latin typeface="Consolas" panose="020B0609020204030204" pitchFamily="49" charset="0"/>
                <a:cs typeface="Consolas" panose="020B0609020204030204" pitchFamily="49" charset="0"/>
              </a:rPr>
              <a:t>, and that</a:t>
            </a:r>
          </a:p>
          <a:p>
            <a:pPr lvl="1"/>
            <a:r>
              <a:rPr lang="en-CA" dirty="0">
                <a:latin typeface="Consolas" panose="020B0609020204030204" pitchFamily="49" charset="0"/>
                <a:cs typeface="Consolas" panose="020B0609020204030204" pitchFamily="49" charset="0"/>
              </a:rPr>
              <a:t> means comfort."</a:t>
            </a:r>
          </a:p>
        </p:txBody>
      </p:sp>
      <p:sp>
        <p:nvSpPr>
          <p:cNvPr id="6" name="Rounded Rectangle 5"/>
          <p:cNvSpPr/>
          <p:nvPr/>
        </p:nvSpPr>
        <p:spPr>
          <a:xfrm>
            <a:off x="6588224" y="4581128"/>
            <a:ext cx="5760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64052290"/>
      </p:ext>
    </p:extLst>
  </p:cSld>
  <p:clrMapOvr>
    <a:masterClrMapping/>
  </p:clrMapOvr>
  <mc:AlternateContent xmlns:mc="http://schemas.openxmlformats.org/markup-compatibility/2006">
    <mc:Choice xmlns:p14="http://schemas.microsoft.com/office/powerpoint/2010/main" Requires="p14">
      <p:transition spd="slow" p14:dur="2000" advTm="62317"/>
    </mc:Choice>
    <mc:Fallback>
      <p:transition spd="slow" advTm="6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Dynamic memory</a:t>
            </a:r>
            <a:endParaRPr lang="en-CA" dirty="0"/>
          </a:p>
        </p:txBody>
      </p:sp>
      <p:sp>
        <p:nvSpPr>
          <p:cNvPr id="3" name="Content Placeholder 2"/>
          <p:cNvSpPr>
            <a:spLocks noGrp="1"/>
          </p:cNvSpPr>
          <p:nvPr>
            <p:ph idx="1"/>
          </p:nvPr>
        </p:nvSpPr>
        <p:spPr/>
        <p:txBody>
          <a:bodyPr/>
          <a:lstStyle/>
          <a:p>
            <a:r>
              <a:rPr lang="en-CA" dirty="0" smtClean="0"/>
              <a:t>We need some way of saying:</a:t>
            </a:r>
          </a:p>
          <a:p>
            <a:pPr marL="0" indent="0">
              <a:buNone/>
            </a:pPr>
            <a:r>
              <a:rPr lang="en-CA" i="1" dirty="0"/>
              <a:t>	</a:t>
            </a:r>
            <a:r>
              <a:rPr lang="en-CA" i="1" dirty="0" smtClean="0"/>
              <a:t>We need </a:t>
            </a:r>
            <a:r>
              <a:rPr lang="en-CA" i="1" dirty="0" smtClean="0"/>
              <a:t>memory,</a:t>
            </a:r>
            <a:br>
              <a:rPr lang="en-CA" i="1" dirty="0" smtClean="0"/>
            </a:br>
            <a:r>
              <a:rPr lang="en-CA" i="1" dirty="0" smtClean="0"/>
              <a:t>		but we have to be able to determine how much 				memory is needed at run time,</a:t>
            </a:r>
          </a:p>
          <a:p>
            <a:pPr marL="0" indent="0">
              <a:buNone/>
            </a:pPr>
            <a:r>
              <a:rPr lang="en-CA" i="1" dirty="0"/>
              <a:t>	</a:t>
            </a:r>
            <a:r>
              <a:rPr lang="en-CA" i="1" dirty="0" smtClean="0"/>
              <a:t>	</a:t>
            </a:r>
            <a:r>
              <a:rPr lang="en-CA" i="1" dirty="0" smtClean="0"/>
              <a:t>and we have to be able to change it…</a:t>
            </a:r>
            <a:endParaRPr lang="en-CA" i="1" dirty="0" smtClean="0"/>
          </a:p>
          <a:p>
            <a:endParaRPr lang="en-CA" dirty="0" smtClean="0">
              <a:latin typeface="Consolas" panose="020B0609020204030204" pitchFamily="49" charset="0"/>
              <a:cs typeface="Consolas" panose="020B0609020204030204" pitchFamily="49" charset="0"/>
            </a:endParaRPr>
          </a:p>
          <a:p>
            <a:r>
              <a:rPr lang="en-CA" dirty="0" smtClean="0"/>
              <a:t>Question: Where can we get this memory?</a:t>
            </a:r>
          </a:p>
          <a:p>
            <a:pPr lvl="1"/>
            <a:r>
              <a:rPr lang="en-CA" dirty="0" smtClean="0"/>
              <a:t>The memory required for a function call is just placed on top memory required for the previous function call</a:t>
            </a:r>
          </a:p>
          <a:p>
            <a:pPr lvl="1"/>
            <a:r>
              <a:rPr lang="en-CA" dirty="0" smtClean="0"/>
              <a:t>What happens if you need 3 bits, 1 byte, 37 bits, 42 bytes, or</a:t>
            </a:r>
            <a:br>
              <a:rPr lang="en-CA" dirty="0" smtClean="0"/>
            </a:br>
            <a:r>
              <a:rPr lang="en-CA" dirty="0" smtClean="0"/>
              <a:t>2 400 000 bytes, which is enough for “The Lord of the Rings”?</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1877842"/>
      </p:ext>
    </p:extLst>
  </p:cSld>
  <p:clrMapOvr>
    <a:masterClrMapping/>
  </p:clrMapOvr>
  <mc:AlternateContent xmlns:mc="http://schemas.openxmlformats.org/markup-compatibility/2006">
    <mc:Choice xmlns:p14="http://schemas.microsoft.com/office/powerpoint/2010/main" Requires="p14">
      <p:transition spd="slow" p14:dur="2000" advTm="53463"/>
    </mc:Choice>
    <mc:Fallback>
      <p:transition spd="slow" advTm="5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6.9|5.9|7.4|8.2|6.8"/>
</p:tagLst>
</file>

<file path=ppt/tags/tag10.xml><?xml version="1.0" encoding="utf-8"?>
<p:tagLst xmlns:a="http://schemas.openxmlformats.org/drawingml/2006/main" xmlns:r="http://schemas.openxmlformats.org/officeDocument/2006/relationships" xmlns:p="http://schemas.openxmlformats.org/presentationml/2006/main">
  <p:tag name="TIMING" val="|4.9|7.7|5.1|8.8|8.9"/>
</p:tagLst>
</file>

<file path=ppt/tags/tag11.xml><?xml version="1.0" encoding="utf-8"?>
<p:tagLst xmlns:a="http://schemas.openxmlformats.org/drawingml/2006/main" xmlns:r="http://schemas.openxmlformats.org/officeDocument/2006/relationships" xmlns:p="http://schemas.openxmlformats.org/presentationml/2006/main">
  <p:tag name="TIMING" val="|10.4"/>
</p:tagLst>
</file>

<file path=ppt/tags/tag12.xml><?xml version="1.0" encoding="utf-8"?>
<p:tagLst xmlns:a="http://schemas.openxmlformats.org/drawingml/2006/main" xmlns:r="http://schemas.openxmlformats.org/officeDocument/2006/relationships" xmlns:p="http://schemas.openxmlformats.org/presentationml/2006/main">
  <p:tag name="TIMING" val="|3.9"/>
</p:tagLst>
</file>

<file path=ppt/tags/tag13.xml><?xml version="1.0" encoding="utf-8"?>
<p:tagLst xmlns:a="http://schemas.openxmlformats.org/drawingml/2006/main" xmlns:r="http://schemas.openxmlformats.org/officeDocument/2006/relationships" xmlns:p="http://schemas.openxmlformats.org/presentationml/2006/main">
  <p:tag name="TIMING" val="|1.9"/>
</p:tagLst>
</file>

<file path=ppt/tags/tag14.xml><?xml version="1.0" encoding="utf-8"?>
<p:tagLst xmlns:a="http://schemas.openxmlformats.org/drawingml/2006/main" xmlns:r="http://schemas.openxmlformats.org/officeDocument/2006/relationships" xmlns:p="http://schemas.openxmlformats.org/presentationml/2006/main">
  <p:tag name="TIMING" val="|24.5"/>
</p:tagLst>
</file>

<file path=ppt/tags/tag15.xml><?xml version="1.0" encoding="utf-8"?>
<p:tagLst xmlns:a="http://schemas.openxmlformats.org/drawingml/2006/main" xmlns:r="http://schemas.openxmlformats.org/officeDocument/2006/relationships" xmlns:p="http://schemas.openxmlformats.org/presentationml/2006/main">
  <p:tag name="TIMING" val="|6.6"/>
</p:tagLst>
</file>

<file path=ppt/tags/tag16.xml><?xml version="1.0" encoding="utf-8"?>
<p:tagLst xmlns:a="http://schemas.openxmlformats.org/drawingml/2006/main" xmlns:r="http://schemas.openxmlformats.org/officeDocument/2006/relationships" xmlns:p="http://schemas.openxmlformats.org/presentationml/2006/main">
  <p:tag name="TIMING" val="|12.4|2.5|26"/>
</p:tagLst>
</file>

<file path=ppt/tags/tag17.xml><?xml version="1.0" encoding="utf-8"?>
<p:tagLst xmlns:a="http://schemas.openxmlformats.org/drawingml/2006/main" xmlns:r="http://schemas.openxmlformats.org/officeDocument/2006/relationships" xmlns:p="http://schemas.openxmlformats.org/presentationml/2006/main">
  <p:tag name="TIMING" val="|11.4|75.8"/>
</p:tagLst>
</file>

<file path=ppt/tags/tag18.xml><?xml version="1.0" encoding="utf-8"?>
<p:tagLst xmlns:a="http://schemas.openxmlformats.org/drawingml/2006/main" xmlns:r="http://schemas.openxmlformats.org/officeDocument/2006/relationships" xmlns:p="http://schemas.openxmlformats.org/presentationml/2006/main">
  <p:tag name="TIMING" val="|30.7|13|6.2|12.6|9.2|1.8|8.6|28|2.8"/>
</p:tagLst>
</file>

<file path=ppt/tags/tag19.xml><?xml version="1.0" encoding="utf-8"?>
<p:tagLst xmlns:a="http://schemas.openxmlformats.org/drawingml/2006/main" xmlns:r="http://schemas.openxmlformats.org/officeDocument/2006/relationships" xmlns:p="http://schemas.openxmlformats.org/presentationml/2006/main">
  <p:tag name="TIMING" val="|6.8|5.2"/>
</p:tagLst>
</file>

<file path=ppt/tags/tag2.xml><?xml version="1.0" encoding="utf-8"?>
<p:tagLst xmlns:a="http://schemas.openxmlformats.org/drawingml/2006/main" xmlns:r="http://schemas.openxmlformats.org/officeDocument/2006/relationships" xmlns:p="http://schemas.openxmlformats.org/presentationml/2006/main">
  <p:tag name="TIMING" val="|13.6|6.9|8.5|10.2|4.9|6.8"/>
</p:tagLst>
</file>

<file path=ppt/tags/tag3.xml><?xml version="1.0" encoding="utf-8"?>
<p:tagLst xmlns:a="http://schemas.openxmlformats.org/drawingml/2006/main" xmlns:r="http://schemas.openxmlformats.org/officeDocument/2006/relationships" xmlns:p="http://schemas.openxmlformats.org/presentationml/2006/main">
  <p:tag name="TIMING" val="|7|16.8|11.4|16.4"/>
</p:tagLst>
</file>

<file path=ppt/tags/tag4.xml><?xml version="1.0" encoding="utf-8"?>
<p:tagLst xmlns:a="http://schemas.openxmlformats.org/drawingml/2006/main" xmlns:r="http://schemas.openxmlformats.org/officeDocument/2006/relationships" xmlns:p="http://schemas.openxmlformats.org/presentationml/2006/main">
  <p:tag name="TIMING" val="|8.5|8.2|9.1|4.7|4.1|6.7"/>
</p:tagLst>
</file>

<file path=ppt/tags/tag5.xml><?xml version="1.0" encoding="utf-8"?>
<p:tagLst xmlns:a="http://schemas.openxmlformats.org/drawingml/2006/main" xmlns:r="http://schemas.openxmlformats.org/officeDocument/2006/relationships" xmlns:p="http://schemas.openxmlformats.org/presentationml/2006/main">
  <p:tag name="TIMING" val="|2|4.7|23"/>
</p:tagLst>
</file>

<file path=ppt/tags/tag6.xml><?xml version="1.0" encoding="utf-8"?>
<p:tagLst xmlns:a="http://schemas.openxmlformats.org/drawingml/2006/main" xmlns:r="http://schemas.openxmlformats.org/officeDocument/2006/relationships" xmlns:p="http://schemas.openxmlformats.org/presentationml/2006/main">
  <p:tag name="TIMING" val="|21.1|3.3|13.3"/>
</p:tagLst>
</file>

<file path=ppt/tags/tag7.xml><?xml version="1.0" encoding="utf-8"?>
<p:tagLst xmlns:a="http://schemas.openxmlformats.org/drawingml/2006/main" xmlns:r="http://schemas.openxmlformats.org/officeDocument/2006/relationships" xmlns:p="http://schemas.openxmlformats.org/presentationml/2006/main">
  <p:tag name="TIMING" val="|7.6|24.2|6.1|4.8|7.3"/>
</p:tagLst>
</file>

<file path=ppt/tags/tag8.xml><?xml version="1.0" encoding="utf-8"?>
<p:tagLst xmlns:a="http://schemas.openxmlformats.org/drawingml/2006/main" xmlns:r="http://schemas.openxmlformats.org/officeDocument/2006/relationships" xmlns:p="http://schemas.openxmlformats.org/presentationml/2006/main">
  <p:tag name="TIMING" val="|6.7|12|33.5"/>
</p:tagLst>
</file>

<file path=ppt/tags/tag9.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75758</TotalTime>
  <Words>2429</Words>
  <Application>Microsoft Office PowerPoint</Application>
  <PresentationFormat>On-screen Show (4:3)</PresentationFormat>
  <Paragraphs>523</Paragraphs>
  <Slides>38</Slides>
  <Notes>0</Notes>
  <HiddenSlides>0</HiddenSlides>
  <MMClips>38</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Custom Design</vt:lpstr>
      <vt:lpstr>Dynamic memory allocation</vt:lpstr>
      <vt:lpstr>Outline</vt:lpstr>
      <vt:lpstr>Addresses</vt:lpstr>
      <vt:lpstr>Static memory allocation</vt:lpstr>
      <vt:lpstr>Limitations of static memory</vt:lpstr>
      <vt:lpstr>Limitations of static memory</vt:lpstr>
      <vt:lpstr>Limitations of static memory</vt:lpstr>
      <vt:lpstr>Limitations of static memory</vt:lpstr>
      <vt:lpstr>Dynamic memory</vt:lpstr>
      <vt:lpstr>Dynamic memory</vt:lpstr>
      <vt:lpstr>Dynamic memory</vt:lpstr>
      <vt:lpstr>Dynamic memory</vt:lpstr>
      <vt:lpstr>Dynamic memory</vt:lpstr>
      <vt:lpstr>Dynamic memory</vt:lpstr>
      <vt:lpstr>Dynamic memory</vt:lpstr>
      <vt:lpstr>Dynamic memory</vt:lpstr>
      <vt:lpstr>The new operator</vt:lpstr>
      <vt:lpstr>The new operator</vt:lpstr>
      <vt:lpstr>The new operator</vt:lpstr>
      <vt:lpstr>The new operator</vt:lpstr>
      <vt:lpstr>The new operator</vt:lpstr>
      <vt:lpstr>The new operator</vt:lpstr>
      <vt:lpstr>The new operator</vt:lpstr>
      <vt:lpstr>The new operator</vt:lpstr>
      <vt:lpstr>The new operator</vt:lpstr>
      <vt:lpstr>The new operator</vt:lpstr>
      <vt:lpstr>Using the allocated memory</vt:lpstr>
      <vt:lpstr>Using the allocated memory</vt:lpstr>
      <vt:lpstr>Using the allocated memory</vt:lpstr>
      <vt:lpstr>Using the allocated memory</vt:lpstr>
      <vt:lpstr>The new operator</vt:lpstr>
      <vt:lpstr>The delete operator</vt:lpstr>
      <vt:lpstr>The delete operator</vt:lpstr>
      <vt:lpstr>Looking ahead</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1320</cp:revision>
  <dcterms:created xsi:type="dcterms:W3CDTF">2009-09-11T23:00:44Z</dcterms:created>
  <dcterms:modified xsi:type="dcterms:W3CDTF">2020-10-01T18:54:55Z</dcterms:modified>
</cp:coreProperties>
</file>